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330" r:id="rId4"/>
    <p:sldId id="332" r:id="rId5"/>
    <p:sldId id="335" r:id="rId6"/>
    <p:sldId id="342" r:id="rId7"/>
    <p:sldId id="259" r:id="rId8"/>
    <p:sldId id="346" r:id="rId9"/>
    <p:sldId id="352" r:id="rId10"/>
    <p:sldId id="348" r:id="rId11"/>
    <p:sldId id="383" r:id="rId12"/>
    <p:sldId id="384" r:id="rId13"/>
    <p:sldId id="385" r:id="rId14"/>
    <p:sldId id="386" r:id="rId15"/>
    <p:sldId id="387" r:id="rId16"/>
    <p:sldId id="388" r:id="rId17"/>
    <p:sldId id="343" r:id="rId18"/>
    <p:sldId id="260" r:id="rId19"/>
    <p:sldId id="353" r:id="rId20"/>
    <p:sldId id="359" r:id="rId21"/>
    <p:sldId id="378" r:id="rId22"/>
    <p:sldId id="379" r:id="rId23"/>
    <p:sldId id="380" r:id="rId24"/>
    <p:sldId id="381" r:id="rId25"/>
    <p:sldId id="382" r:id="rId26"/>
    <p:sldId id="356" r:id="rId27"/>
    <p:sldId id="357" r:id="rId28"/>
    <p:sldId id="358" r:id="rId29"/>
    <p:sldId id="265" r:id="rId30"/>
    <p:sldId id="361" r:id="rId31"/>
    <p:sldId id="362" r:id="rId32"/>
    <p:sldId id="363" r:id="rId33"/>
    <p:sldId id="364" r:id="rId34"/>
    <p:sldId id="365" r:id="rId35"/>
    <p:sldId id="368" r:id="rId36"/>
    <p:sldId id="377" r:id="rId37"/>
    <p:sldId id="261" r:id="rId38"/>
    <p:sldId id="369" r:id="rId39"/>
    <p:sldId id="371" r:id="rId40"/>
    <p:sldId id="372" r:id="rId41"/>
    <p:sldId id="370" r:id="rId42"/>
    <p:sldId id="373" r:id="rId43"/>
    <p:sldId id="376" r:id="rId44"/>
    <p:sldId id="374" r:id="rId45"/>
    <p:sldId id="274"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头" id="{F89F2ACA-50FA-43D5-BF9F-32260AEB1390}">
          <p14:sldIdLst>
            <p14:sldId id="256"/>
            <p14:sldId id="257"/>
          </p14:sldIdLst>
        </p14:section>
        <p14:section name="1. 项目回顾" id="{4091EFB8-43F9-4F44-80DB-17F7EC1B8694}">
          <p14:sldIdLst>
            <p14:sldId id="330"/>
            <p14:sldId id="332"/>
            <p14:sldId id="335"/>
            <p14:sldId id="342"/>
          </p14:sldIdLst>
        </p14:section>
        <p14:section name="2. 单元测试" id="{8FBD8AB4-A8ED-404C-83BC-46C192CA8F60}">
          <p14:sldIdLst>
            <p14:sldId id="259"/>
            <p14:sldId id="346"/>
            <p14:sldId id="352"/>
            <p14:sldId id="348"/>
            <p14:sldId id="383"/>
            <p14:sldId id="384"/>
            <p14:sldId id="385"/>
            <p14:sldId id="386"/>
            <p14:sldId id="387"/>
            <p14:sldId id="388"/>
            <p14:sldId id="343"/>
          </p14:sldIdLst>
        </p14:section>
        <p14:section name="3. 集成测试" id="{765ABF1E-4FF7-4E5C-9E3E-7BAAEABD7F61}">
          <p14:sldIdLst>
            <p14:sldId id="260"/>
            <p14:sldId id="353"/>
            <p14:sldId id="359"/>
            <p14:sldId id="378"/>
            <p14:sldId id="379"/>
            <p14:sldId id="380"/>
            <p14:sldId id="381"/>
            <p14:sldId id="382"/>
            <p14:sldId id="356"/>
            <p14:sldId id="357"/>
            <p14:sldId id="358"/>
            <p14:sldId id="265"/>
            <p14:sldId id="361"/>
            <p14:sldId id="362"/>
            <p14:sldId id="363"/>
            <p14:sldId id="364"/>
            <p14:sldId id="365"/>
            <p14:sldId id="368"/>
            <p14:sldId id="377"/>
          </p14:sldIdLst>
        </p14:section>
        <p14:section name="4. 系统测试" id="{2ED8D70A-54C9-46B0-A676-CCA54B0ACA59}">
          <p14:sldIdLst>
            <p14:sldId id="261"/>
            <p14:sldId id="369"/>
            <p14:sldId id="371"/>
            <p14:sldId id="372"/>
            <p14:sldId id="370"/>
            <p14:sldId id="373"/>
            <p14:sldId id="376"/>
            <p14:sldId id="374"/>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8" autoAdjust="0"/>
    <p:restoredTop sz="70117" autoAdjust="0"/>
  </p:normalViewPr>
  <p:slideViewPr>
    <p:cSldViewPr snapToGrid="0" showGuides="1">
      <p:cViewPr varScale="1">
        <p:scale>
          <a:sx n="69" d="100"/>
          <a:sy n="69" d="100"/>
        </p:scale>
        <p:origin x="690" y="5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931FE-EC09-4C76-AC98-48CD2284825F}" type="datetimeFigureOut">
              <a:rPr lang="zh-CN" altLang="en-US" smtClean="0"/>
              <a:t>2022/6/18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A62F0-2A6D-4985-A93B-00D734593FFB}" type="slidenum">
              <a:rPr lang="zh-CN" altLang="en-US" smtClean="0"/>
              <a:t>‹#›</a:t>
            </a:fld>
            <a:endParaRPr lang="zh-CN" altLang="en-US"/>
          </a:p>
        </p:txBody>
      </p:sp>
    </p:spTree>
    <p:extLst>
      <p:ext uri="{BB962C8B-B14F-4D97-AF65-F5344CB8AC3E}">
        <p14:creationId xmlns:p14="http://schemas.microsoft.com/office/powerpoint/2010/main" val="159308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老师们好！我们小组的项目是</a:t>
            </a:r>
            <a:r>
              <a:rPr lang="zh-CN" altLang="en-US" sz="1200" dirty="0">
                <a:ln w="0"/>
                <a:solidFill>
                  <a:schemeClr val="tx2"/>
                </a:solidFill>
                <a:latin typeface="微软雅黑" panose="020B0503020204020204" pitchFamily="34" charset="-122"/>
              </a:rPr>
              <a:t>珠三角水资源配置的数据分析及可视化。我们的小组成员是李文妍和杨晶，本项目是上学期在张双俐学姐指导下进行的实验室项目，这学期我们在上学期开发的平台上进行了相关测试</a:t>
            </a:r>
            <a:endParaRPr lang="en-US" altLang="zh-CN" sz="1200" dirty="0">
              <a:ln w="0"/>
              <a:solidFill>
                <a:schemeClr val="tx2"/>
              </a:solidFill>
              <a:latin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a:t>
            </a:fld>
            <a:endParaRPr lang="zh-CN" altLang="en-US"/>
          </a:p>
        </p:txBody>
      </p:sp>
    </p:spTree>
    <p:extLst>
      <p:ext uri="{BB962C8B-B14F-4D97-AF65-F5344CB8AC3E}">
        <p14:creationId xmlns:p14="http://schemas.microsoft.com/office/powerpoint/2010/main" val="324202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由于我们的项目主要做的是获取第三方系统的数据进行数据大屏展示，本地只维护用户的登录注册，因此我们选择负责登陆和注册的</a:t>
            </a:r>
            <a:r>
              <a:rPr lang="en-US" altLang="zh-CN" dirty="0" err="1"/>
              <a:t>UserService</a:t>
            </a:r>
            <a:r>
              <a:rPr lang="zh-CN" altLang="en-US" dirty="0"/>
              <a:t>模块做单元测试。我们挑选了其中三个函数进行用例设计，分别是</a:t>
            </a:r>
            <a:r>
              <a:rPr lang="en-US" altLang="zh-CN" dirty="0"/>
              <a:t>…</a:t>
            </a:r>
            <a:r>
              <a:rPr lang="zh-CN" altLang="en-US" dirty="0"/>
              <a:t>（念</a:t>
            </a:r>
            <a:r>
              <a:rPr lang="en-US" altLang="zh-CN" dirty="0"/>
              <a:t>ppt</a:t>
            </a:r>
            <a:r>
              <a:rPr lang="zh-CN" altLang="en-US" dirty="0"/>
              <a:t>）</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10</a:t>
            </a:fld>
            <a:endParaRPr lang="zh-CN" altLang="en-US"/>
          </a:p>
        </p:txBody>
      </p:sp>
    </p:spTree>
    <p:extLst>
      <p:ext uri="{BB962C8B-B14F-4D97-AF65-F5344CB8AC3E}">
        <p14:creationId xmlns:p14="http://schemas.microsoft.com/office/powerpoint/2010/main" val="227967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t>对于</a:t>
            </a:r>
            <a:r>
              <a:rPr lang="en-US" altLang="zh-CN" dirty="0"/>
              <a:t>……</a:t>
            </a:r>
            <a:r>
              <a:rPr lang="zh-CN" altLang="en-US" dirty="0"/>
              <a:t>函数，它的被测特性为</a:t>
            </a:r>
            <a:r>
              <a:rPr lang="en-US" altLang="zh-CN" dirty="0"/>
              <a:t>….,</a:t>
            </a:r>
            <a:r>
              <a:rPr lang="zh-CN" altLang="en-US" dirty="0"/>
              <a:t>我们由被测特性分析，采用等价类的测试方法，</a:t>
            </a:r>
            <a:r>
              <a:rPr lang="en-US" altLang="zh-CN" dirty="0"/>
              <a:t>……</a:t>
            </a:r>
            <a:r>
              <a:rPr lang="zh-CN" altLang="en-US" dirty="0"/>
              <a:t>，由此我们设计了逻辑测试用例如表格所示</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11</a:t>
            </a:fld>
            <a:endParaRPr lang="zh-CN" altLang="en-US"/>
          </a:p>
        </p:txBody>
      </p:sp>
    </p:spTree>
    <p:extLst>
      <p:ext uri="{BB962C8B-B14F-4D97-AF65-F5344CB8AC3E}">
        <p14:creationId xmlns:p14="http://schemas.microsoft.com/office/powerpoint/2010/main" val="102677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并列出了对应的物理测试用例，明确了输入和期望结果。</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12</a:t>
            </a:fld>
            <a:endParaRPr lang="zh-CN" altLang="en-US"/>
          </a:p>
        </p:txBody>
      </p:sp>
    </p:spTree>
    <p:extLst>
      <p:ext uri="{BB962C8B-B14F-4D97-AF65-F5344CB8AC3E}">
        <p14:creationId xmlns:p14="http://schemas.microsoft.com/office/powerpoint/2010/main" val="287796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a:t>
            </a:r>
            <a:r>
              <a:rPr lang="en-US" altLang="zh-CN" dirty="0"/>
              <a:t>……</a:t>
            </a:r>
            <a:r>
              <a:rPr lang="zh-CN" altLang="en-US" dirty="0"/>
              <a:t>函数，它的被测特性为</a:t>
            </a:r>
            <a:r>
              <a:rPr lang="en-US" altLang="zh-CN" dirty="0"/>
              <a:t>….,</a:t>
            </a:r>
            <a:r>
              <a:rPr lang="zh-CN" altLang="en-US" dirty="0"/>
              <a:t>我们由被测特性分析，采用等价类的测试方法，</a:t>
            </a:r>
            <a:r>
              <a:rPr lang="en-US" altLang="zh-CN" dirty="0"/>
              <a:t>……</a:t>
            </a:r>
            <a:r>
              <a:rPr lang="zh-CN" altLang="en-US" dirty="0"/>
              <a:t>，由此我们设计了逻辑测试用例如表格所示</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13</a:t>
            </a:fld>
            <a:endParaRPr lang="zh-CN" altLang="en-US"/>
          </a:p>
        </p:txBody>
      </p:sp>
    </p:spTree>
    <p:extLst>
      <p:ext uri="{BB962C8B-B14F-4D97-AF65-F5344CB8AC3E}">
        <p14:creationId xmlns:p14="http://schemas.microsoft.com/office/powerpoint/2010/main" val="641312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并列出了对应的物理测试用例，明确了输入和期望结果。</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14</a:t>
            </a:fld>
            <a:endParaRPr lang="zh-CN" altLang="en-US"/>
          </a:p>
        </p:txBody>
      </p:sp>
    </p:spTree>
    <p:extLst>
      <p:ext uri="{BB962C8B-B14F-4D97-AF65-F5344CB8AC3E}">
        <p14:creationId xmlns:p14="http://schemas.microsoft.com/office/powerpoint/2010/main" val="3566022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a:t>
            </a:r>
            <a:r>
              <a:rPr lang="en-US" altLang="zh-CN" dirty="0"/>
              <a:t>……</a:t>
            </a:r>
            <a:r>
              <a:rPr lang="zh-CN" altLang="en-US" dirty="0"/>
              <a:t>函数，它的被测特性为</a:t>
            </a:r>
            <a:r>
              <a:rPr lang="en-US" altLang="zh-CN" dirty="0"/>
              <a:t>….,</a:t>
            </a:r>
            <a:r>
              <a:rPr lang="zh-CN" altLang="en-US" dirty="0"/>
              <a:t>我们由被测特性分析，采用等价类的测试方法，</a:t>
            </a:r>
            <a:r>
              <a:rPr lang="en-US" altLang="zh-CN" dirty="0"/>
              <a:t>……</a:t>
            </a:r>
            <a:r>
              <a:rPr lang="zh-CN" altLang="en-US" dirty="0"/>
              <a:t>，由此我们设计了逻辑测试用例如表格所示</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15</a:t>
            </a:fld>
            <a:endParaRPr lang="zh-CN" altLang="en-US"/>
          </a:p>
        </p:txBody>
      </p:sp>
    </p:spTree>
    <p:extLst>
      <p:ext uri="{BB962C8B-B14F-4D97-AF65-F5344CB8AC3E}">
        <p14:creationId xmlns:p14="http://schemas.microsoft.com/office/powerpoint/2010/main" val="1447617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并列出了对应的物理测试用例，明确了输入和期望结果。</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16</a:t>
            </a:fld>
            <a:endParaRPr lang="zh-CN" altLang="en-US"/>
          </a:p>
        </p:txBody>
      </p:sp>
    </p:spTree>
    <p:extLst>
      <p:ext uri="{BB962C8B-B14F-4D97-AF65-F5344CB8AC3E}">
        <p14:creationId xmlns:p14="http://schemas.microsoft.com/office/powerpoint/2010/main" val="2045750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我们选用</a:t>
            </a:r>
            <a:r>
              <a:rPr lang="en-US" altLang="zh-CN" dirty="0" err="1"/>
              <a:t>junit</a:t>
            </a:r>
            <a:r>
              <a:rPr lang="zh-CN" altLang="en-US" dirty="0"/>
              <a:t>生成自动化测试脚本，右图是七个测试的执行结果</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17</a:t>
            </a:fld>
            <a:endParaRPr lang="zh-CN" altLang="en-US"/>
          </a:p>
        </p:txBody>
      </p:sp>
    </p:spTree>
    <p:extLst>
      <p:ext uri="{BB962C8B-B14F-4D97-AF65-F5344CB8AC3E}">
        <p14:creationId xmlns:p14="http://schemas.microsoft.com/office/powerpoint/2010/main" val="520102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下面是集成测试部分</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18</a:t>
            </a:fld>
            <a:endParaRPr lang="zh-CN" altLang="en-US"/>
          </a:p>
        </p:txBody>
      </p:sp>
    </p:spTree>
    <p:extLst>
      <p:ext uri="{BB962C8B-B14F-4D97-AF65-F5344CB8AC3E}">
        <p14:creationId xmlns:p14="http://schemas.microsoft.com/office/powerpoint/2010/main" val="1076013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我们首先进行了接口分析，列出了注册登录模块和界面的接口，以及本系统和第三方系统也就是水资源配置工程提供的数据接口，一共六个。经过分析这六个接口均需要测试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19</a:t>
            </a:fld>
            <a:endParaRPr lang="zh-CN" altLang="en-US"/>
          </a:p>
        </p:txBody>
      </p:sp>
    </p:spTree>
    <p:extLst>
      <p:ext uri="{BB962C8B-B14F-4D97-AF65-F5344CB8AC3E}">
        <p14:creationId xmlns:p14="http://schemas.microsoft.com/office/powerpoint/2010/main" val="393514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下面我们将从项目项目回顾，单元测试，集成测试，系统测试三个方面来介绍我们的项目。</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a:t>
            </a:fld>
            <a:endParaRPr lang="zh-CN" altLang="en-US"/>
          </a:p>
        </p:txBody>
      </p:sp>
    </p:spTree>
    <p:extLst>
      <p:ext uri="{BB962C8B-B14F-4D97-AF65-F5344CB8AC3E}">
        <p14:creationId xmlns:p14="http://schemas.microsoft.com/office/powerpoint/2010/main" val="100407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首先是登陆注册模块与界面的接口，我们参考单元测试，用等价类测试设计了设计用例</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20</a:t>
            </a:fld>
            <a:endParaRPr lang="zh-CN" altLang="en-US"/>
          </a:p>
        </p:txBody>
      </p:sp>
    </p:spTree>
    <p:extLst>
      <p:ext uri="{BB962C8B-B14F-4D97-AF65-F5344CB8AC3E}">
        <p14:creationId xmlns:p14="http://schemas.microsoft.com/office/powerpoint/2010/main" val="4271825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对于注册我们首先列出了它的被测特性，例如用户名要在</a:t>
            </a:r>
            <a:r>
              <a:rPr lang="en-US" altLang="zh-CN" dirty="0"/>
              <a:t>3-10</a:t>
            </a:r>
            <a:r>
              <a:rPr lang="zh-CN" altLang="en-US" dirty="0"/>
              <a:t>个字符，密码要同时包含字母和数字并在</a:t>
            </a:r>
            <a:r>
              <a:rPr lang="en-US" altLang="zh-CN" dirty="0"/>
              <a:t>6—15</a:t>
            </a:r>
            <a:r>
              <a:rPr lang="zh-CN" altLang="en-US" dirty="0"/>
              <a:t>位之间，用户名和邮箱不能重复注册。由此我们考虑等价类注册方法，将用户账户化为空和非空情况。对于非空情况，又可以划分为已被注册和未被注册两种情况，未被注册又分为符合长度要求和不符合长度要求两种情况。</a:t>
            </a:r>
          </a:p>
          <a:p>
            <a:r>
              <a:rPr lang="zh-CN" altLang="en-US" dirty="0"/>
              <a:t>邮箱参数的等价类划分考虑合法和不合法情况。对于非空情况，又可以划分为已被注册和未被注册两种情况</a:t>
            </a:r>
          </a:p>
          <a:p>
            <a:r>
              <a:rPr lang="zh-CN" altLang="en-US" dirty="0"/>
              <a:t>密码参数的等价类划分考虑空和非空情况。对于非空情况，又可以划分为与符合长度要求且符合组成要求、不符合长度要求但符合组成要求、符合长度要求但不符合组成要求、符合长度要求但不符合组成要求四种情况。</a:t>
            </a:r>
          </a:p>
          <a:p>
            <a:r>
              <a:rPr lang="zh-CN" altLang="en-US" dirty="0"/>
              <a:t>另外补充了两次输入密码不一致的情况</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21</a:t>
            </a:fld>
            <a:endParaRPr lang="zh-CN" altLang="en-US"/>
          </a:p>
        </p:txBody>
      </p:sp>
    </p:spTree>
    <p:extLst>
      <p:ext uri="{BB962C8B-B14F-4D97-AF65-F5344CB8AC3E}">
        <p14:creationId xmlns:p14="http://schemas.microsoft.com/office/powerpoint/2010/main" val="2909885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基于单缺陷假设，我们设计了</a:t>
            </a:r>
            <a:r>
              <a:rPr lang="en-US" altLang="zh-CN" dirty="0"/>
              <a:t>11</a:t>
            </a:r>
            <a:r>
              <a:rPr lang="zh-CN" altLang="en-US" dirty="0"/>
              <a:t>个测试用例</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22</a:t>
            </a:fld>
            <a:endParaRPr lang="zh-CN" altLang="en-US"/>
          </a:p>
        </p:txBody>
      </p:sp>
    </p:spTree>
    <p:extLst>
      <p:ext uri="{BB962C8B-B14F-4D97-AF65-F5344CB8AC3E}">
        <p14:creationId xmlns:p14="http://schemas.microsoft.com/office/powerpoint/2010/main" val="687278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a:t>
            </a:r>
            <a:r>
              <a:rPr lang="en-US" altLang="zh-CN" dirty="0"/>
              <a:t>11</a:t>
            </a:r>
            <a:r>
              <a:rPr lang="zh-CN" altLang="en-US" dirty="0"/>
              <a:t>个测试用例的具体描述，输入以及期望结果</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23</a:t>
            </a:fld>
            <a:endParaRPr lang="zh-CN" altLang="en-US"/>
          </a:p>
        </p:txBody>
      </p:sp>
    </p:spTree>
    <p:extLst>
      <p:ext uri="{BB962C8B-B14F-4D97-AF65-F5344CB8AC3E}">
        <p14:creationId xmlns:p14="http://schemas.microsoft.com/office/powerpoint/2010/main" val="3790150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0000"/>
              </a:lnSpc>
            </a:pPr>
            <a:r>
              <a:rPr lang="zh-CN" altLang="en-US" dirty="0"/>
              <a:t>对于登录我们也按照同样的步骤列出了登录模块的被测特性，列出了登陆成功和登陆失败的几种情况。基于被测特性，我们仍然选择等价类测试的测试方法。将输入用户名分为空和非空的情况，非空有可以化为数据库中存在和不存在两种情况。密码参数的等价类划分考虑空和非空情况。对于非空情况，又可以划分为与账户匹配与不匹配两种情况。由此我们设计了四个测试用例</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24</a:t>
            </a:fld>
            <a:endParaRPr lang="zh-CN" altLang="en-US"/>
          </a:p>
        </p:txBody>
      </p:sp>
    </p:spTree>
    <p:extLst>
      <p:ext uri="{BB962C8B-B14F-4D97-AF65-F5344CB8AC3E}">
        <p14:creationId xmlns:p14="http://schemas.microsoft.com/office/powerpoint/2010/main" val="1367265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这是四个测试用例的具体描述，前置条件，输入，和期望结果</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25</a:t>
            </a:fld>
            <a:endParaRPr lang="zh-CN" altLang="en-US"/>
          </a:p>
        </p:txBody>
      </p:sp>
    </p:spTree>
    <p:extLst>
      <p:ext uri="{BB962C8B-B14F-4D97-AF65-F5344CB8AC3E}">
        <p14:creationId xmlns:p14="http://schemas.microsoft.com/office/powerpoint/2010/main" val="2156236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a:t>
            </a:r>
            <a:r>
              <a:rPr lang="en-US" altLang="zh-CN" dirty="0"/>
              <a:t>web</a:t>
            </a:r>
            <a:r>
              <a:rPr lang="zh-CN" altLang="en-US" dirty="0"/>
              <a:t>自动化测试框架</a:t>
            </a:r>
            <a:r>
              <a:rPr lang="en-US" altLang="zh-CN" dirty="0"/>
              <a:t>Selenium</a:t>
            </a:r>
            <a:r>
              <a:rPr lang="zh-CN" altLang="en-US" dirty="0"/>
              <a:t>，并用</a:t>
            </a:r>
            <a:r>
              <a:rPr lang="en-US" altLang="zh-CN" dirty="0" err="1"/>
              <a:t>xTestRunner</a:t>
            </a:r>
            <a:r>
              <a:rPr lang="zh-CN" altLang="en-US" dirty="0"/>
              <a:t>生成测试报告</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26</a:t>
            </a:fld>
            <a:endParaRPr lang="zh-CN" altLang="en-US"/>
          </a:p>
        </p:txBody>
      </p:sp>
    </p:spTree>
    <p:extLst>
      <p:ext uri="{BB962C8B-B14F-4D97-AF65-F5344CB8AC3E}">
        <p14:creationId xmlns:p14="http://schemas.microsoft.com/office/powerpoint/2010/main" val="4278705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Ppt</a:t>
            </a:r>
            <a:r>
              <a:rPr lang="zh-CN" altLang="en-US" dirty="0"/>
              <a:t>上是我们的自动生成的测试报告，该报告为</a:t>
            </a:r>
            <a:r>
              <a:rPr lang="en-US" altLang="zh-CN" dirty="0"/>
              <a:t>html</a:t>
            </a:r>
            <a:r>
              <a:rPr lang="zh-CN" altLang="en-US" dirty="0"/>
              <a:t>格式，报告的前半部分提供了总体概览，包括测试用例的执行者、测试的起始时间、测试的描述，测试的</a:t>
            </a:r>
            <a:r>
              <a:rPr lang="en-US" altLang="zh-CN" dirty="0"/>
              <a:t>pass</a:t>
            </a:r>
            <a:r>
              <a:rPr lang="zh-CN" altLang="en-US" dirty="0"/>
              <a:t>、</a:t>
            </a:r>
            <a:r>
              <a:rPr lang="en-US" altLang="zh-CN" dirty="0"/>
              <a:t>error</a:t>
            </a:r>
            <a:r>
              <a:rPr lang="zh-CN" altLang="en-US" dirty="0"/>
              <a:t>、</a:t>
            </a:r>
            <a:r>
              <a:rPr lang="en-US" altLang="zh-CN" dirty="0"/>
              <a:t>fail</a:t>
            </a:r>
            <a:r>
              <a:rPr lang="zh-CN" altLang="en-US" dirty="0"/>
              <a:t>和</a:t>
            </a:r>
            <a:r>
              <a:rPr lang="en-US" altLang="zh-CN" dirty="0"/>
              <a:t>skip</a:t>
            </a:r>
            <a:r>
              <a:rPr lang="zh-CN" altLang="en-US" dirty="0"/>
              <a:t>的测试数量</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27</a:t>
            </a:fld>
            <a:endParaRPr lang="zh-CN" altLang="en-US"/>
          </a:p>
        </p:txBody>
      </p:sp>
    </p:spTree>
    <p:extLst>
      <p:ext uri="{BB962C8B-B14F-4D97-AF65-F5344CB8AC3E}">
        <p14:creationId xmlns:p14="http://schemas.microsoft.com/office/powerpoint/2010/main" val="775945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后半部分对于每一个用例的执行情况进行了记录，包括该用例的描述，执行持续时间，具体步骤，对于出错的节点会进行截屏分析</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28</a:t>
            </a:fld>
            <a:endParaRPr lang="zh-CN" altLang="en-US"/>
          </a:p>
        </p:txBody>
      </p:sp>
    </p:spTree>
    <p:extLst>
      <p:ext uri="{BB962C8B-B14F-4D97-AF65-F5344CB8AC3E}">
        <p14:creationId xmlns:p14="http://schemas.microsoft.com/office/powerpoint/2010/main" val="3343480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对于本系统与第三方系统的接口，也就是数据获取接口，我们采用场景法设计测试用例</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29</a:t>
            </a:fld>
            <a:endParaRPr lang="zh-CN" altLang="en-US"/>
          </a:p>
        </p:txBody>
      </p:sp>
    </p:spTree>
    <p:extLst>
      <p:ext uri="{BB962C8B-B14F-4D97-AF65-F5344CB8AC3E}">
        <p14:creationId xmlns:p14="http://schemas.microsoft.com/office/powerpoint/2010/main" val="3208567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首先是我们的项目回顾</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a:t>
            </a:fld>
            <a:endParaRPr lang="zh-CN" altLang="en-US"/>
          </a:p>
        </p:txBody>
      </p:sp>
    </p:spTree>
    <p:extLst>
      <p:ext uri="{BB962C8B-B14F-4D97-AF65-F5344CB8AC3E}">
        <p14:creationId xmlns:p14="http://schemas.microsoft.com/office/powerpoint/2010/main" val="1815796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以获取掘进数据的接口为例。首先我们根据规约，分析出了该程序功能的一个基本流和两个可能的备选流。其中基本流是用户进入界面，系统请求数据渲染到界面上。备选流</a:t>
            </a:r>
            <a:r>
              <a:rPr lang="en-US" altLang="zh-CN" dirty="0"/>
              <a:t>1</a:t>
            </a:r>
            <a:r>
              <a:rPr lang="zh-CN" altLang="en-US" dirty="0"/>
              <a:t>是用户在获取到数据后下载数据折线图，备选流</a:t>
            </a:r>
            <a:r>
              <a:rPr lang="en-US" altLang="zh-CN" dirty="0"/>
              <a:t>2</a:t>
            </a:r>
            <a:r>
              <a:rPr lang="zh-CN" altLang="en-US" dirty="0"/>
              <a:t>是第三方服务器不稳定，获取数据失败。接着我们根据基本流和各项备选流设计了三个场景，分别是获取成功，用户不进行后续操作，以及获取成功，用户进行后续操作即下载折线图，以及获取失败三个场景。基于三个场景我们设计了三个物理测试用例。我们对该测试用例集评审，认为满足基本的覆盖指标。</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30</a:t>
            </a:fld>
            <a:endParaRPr lang="zh-CN" altLang="en-US"/>
          </a:p>
        </p:txBody>
      </p:sp>
    </p:spTree>
    <p:extLst>
      <p:ext uri="{BB962C8B-B14F-4D97-AF65-F5344CB8AC3E}">
        <p14:creationId xmlns:p14="http://schemas.microsoft.com/office/powerpoint/2010/main" val="328331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用同样的分析过程，我们对历史数据筛选进行了同样的测试用例分析与设计。</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31</a:t>
            </a:fld>
            <a:endParaRPr lang="zh-CN" altLang="en-US"/>
          </a:p>
        </p:txBody>
      </p:sp>
    </p:spTree>
    <p:extLst>
      <p:ext uri="{BB962C8B-B14F-4D97-AF65-F5344CB8AC3E}">
        <p14:creationId xmlns:p14="http://schemas.microsoft.com/office/powerpoint/2010/main" val="704639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同样的，我们也对机器学习展示部分利用场景法进行了用例的分析与设计。</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32</a:t>
            </a:fld>
            <a:endParaRPr lang="zh-CN" altLang="en-US"/>
          </a:p>
        </p:txBody>
      </p:sp>
    </p:spTree>
    <p:extLst>
      <p:ext uri="{BB962C8B-B14F-4D97-AF65-F5344CB8AC3E}">
        <p14:creationId xmlns:p14="http://schemas.microsoft.com/office/powerpoint/2010/main" val="1170508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在单元测试和集成测试过程中，我们采用的缺陷管理工具是禅道。</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33</a:t>
            </a:fld>
            <a:endParaRPr lang="zh-CN" altLang="en-US"/>
          </a:p>
        </p:txBody>
      </p:sp>
    </p:spTree>
    <p:extLst>
      <p:ext uri="{BB962C8B-B14F-4D97-AF65-F5344CB8AC3E}">
        <p14:creationId xmlns:p14="http://schemas.microsoft.com/office/powerpoint/2010/main" val="491786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我们如果在测试过程中发现了</a:t>
            </a:r>
            <a:r>
              <a:rPr lang="en-US" altLang="zh-CN" dirty="0"/>
              <a:t>bug</a:t>
            </a:r>
            <a:r>
              <a:rPr lang="zh-CN" altLang="en-US" dirty="0"/>
              <a:t>，测试人员可以在该平台提出，禅道提供了较为详细的</a:t>
            </a:r>
            <a:r>
              <a:rPr lang="en-US" altLang="zh-CN" dirty="0"/>
              <a:t>bug</a:t>
            </a:r>
            <a:r>
              <a:rPr lang="zh-CN" altLang="en-US" dirty="0"/>
              <a:t>提交说明，可以对</a:t>
            </a:r>
            <a:r>
              <a:rPr lang="en-US" altLang="zh-CN" dirty="0"/>
              <a:t>bug</a:t>
            </a:r>
            <a:r>
              <a:rPr lang="zh-CN" altLang="en-US" dirty="0"/>
              <a:t>进行详细描述，可以选择</a:t>
            </a:r>
            <a:r>
              <a:rPr lang="en-US" altLang="zh-CN" dirty="0"/>
              <a:t>bug</a:t>
            </a:r>
            <a:r>
              <a:rPr lang="zh-CN" altLang="en-US" dirty="0"/>
              <a:t>类型，出现</a:t>
            </a:r>
            <a:r>
              <a:rPr lang="en-US" altLang="zh-CN" dirty="0"/>
              <a:t>bug</a:t>
            </a:r>
            <a:r>
              <a:rPr lang="zh-CN" altLang="en-US" dirty="0"/>
              <a:t>时的操作系统，浏览器，编辑重现步骤。并可以指派特定开发人员维修</a:t>
            </a:r>
            <a:r>
              <a:rPr lang="en-US" altLang="zh-CN" dirty="0"/>
              <a:t>bug</a:t>
            </a:r>
            <a:r>
              <a:rPr lang="zh-CN" altLang="en-US" dirty="0"/>
              <a:t>，设定截止日期，优先级。</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34</a:t>
            </a:fld>
            <a:endParaRPr lang="zh-CN" altLang="en-US"/>
          </a:p>
        </p:txBody>
      </p:sp>
    </p:spTree>
    <p:extLst>
      <p:ext uri="{BB962C8B-B14F-4D97-AF65-F5344CB8AC3E}">
        <p14:creationId xmlns:p14="http://schemas.microsoft.com/office/powerpoint/2010/main" val="2204975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那么当被指派到的开发人员看到了</a:t>
            </a:r>
            <a:r>
              <a:rPr lang="en-US" altLang="zh-CN" dirty="0"/>
              <a:t>bug</a:t>
            </a:r>
            <a:r>
              <a:rPr lang="zh-CN" altLang="en-US" dirty="0"/>
              <a:t>，就可以进行维修，维修好了就可以点击解决按钮，并且可以详细描述解决方案。</a:t>
            </a:r>
            <a:endParaRPr lang="en-US" altLang="zh-CN" dirty="0"/>
          </a:p>
          <a:p>
            <a:r>
              <a:rPr lang="zh-CN" altLang="en-US" dirty="0"/>
              <a:t>最后由测试人员重新进行测试，如果确认无误，就可以关闭这个</a:t>
            </a:r>
            <a:r>
              <a:rPr lang="en-US" altLang="zh-CN" dirty="0"/>
              <a:t>bug</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35</a:t>
            </a:fld>
            <a:endParaRPr lang="zh-CN" altLang="en-US"/>
          </a:p>
        </p:txBody>
      </p:sp>
    </p:spTree>
    <p:extLst>
      <p:ext uri="{BB962C8B-B14F-4D97-AF65-F5344CB8AC3E}">
        <p14:creationId xmlns:p14="http://schemas.microsoft.com/office/powerpoint/2010/main" val="1857834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我们的系统在测试和修正过程中对于每一个版本都有保存，上面是我们在</a:t>
            </a:r>
            <a:r>
              <a:rPr lang="en-US" altLang="zh-CN" dirty="0" err="1"/>
              <a:t>github</a:t>
            </a:r>
            <a:r>
              <a:rPr lang="zh-CN" altLang="en-US" dirty="0"/>
              <a:t>上的版本管理记录。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36</a:t>
            </a:fld>
            <a:endParaRPr lang="zh-CN" altLang="en-US"/>
          </a:p>
        </p:txBody>
      </p:sp>
    </p:spTree>
    <p:extLst>
      <p:ext uri="{BB962C8B-B14F-4D97-AF65-F5344CB8AC3E}">
        <p14:creationId xmlns:p14="http://schemas.microsoft.com/office/powerpoint/2010/main" val="1648025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下面是我们的系统测试部分</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37</a:t>
            </a:fld>
            <a:endParaRPr lang="zh-CN" altLang="en-US"/>
          </a:p>
        </p:txBody>
      </p:sp>
    </p:spTree>
    <p:extLst>
      <p:ext uri="{BB962C8B-B14F-4D97-AF65-F5344CB8AC3E}">
        <p14:creationId xmlns:p14="http://schemas.microsoft.com/office/powerpoint/2010/main" val="4103637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我们是一个</a:t>
            </a:r>
            <a:r>
              <a:rPr lang="en-US" altLang="zh-CN" dirty="0"/>
              <a:t>web</a:t>
            </a:r>
            <a:r>
              <a:rPr lang="zh-CN" altLang="en-US" dirty="0"/>
              <a:t>应用系统，首先我们进行了功能测试。基于本系统的需求分析，我们设计了一个涵盖主要功能的</a:t>
            </a:r>
            <a:r>
              <a:rPr lang="en-US" altLang="zh-CN" dirty="0"/>
              <a:t>test suit</a:t>
            </a:r>
            <a:r>
              <a:rPr lang="zh-CN" altLang="en-US" dirty="0"/>
              <a:t>，对用户使用整个系统的流程进行了模拟。完成了我们的功能测试。</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38</a:t>
            </a:fld>
            <a:endParaRPr lang="zh-CN" altLang="en-US"/>
          </a:p>
        </p:txBody>
      </p:sp>
    </p:spTree>
    <p:extLst>
      <p:ext uri="{BB962C8B-B14F-4D97-AF65-F5344CB8AC3E}">
        <p14:creationId xmlns:p14="http://schemas.microsoft.com/office/powerpoint/2010/main" val="3200812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我们也做了性能测试，由于本系统面向的服务对象为珠三角水资源配置工程的盾构机工作者，因此预计同时在线使用人数在</a:t>
            </a:r>
            <a:r>
              <a:rPr lang="en-US" altLang="zh-CN" dirty="0"/>
              <a:t>30-50</a:t>
            </a:r>
            <a:r>
              <a:rPr lang="zh-CN" altLang="en-US" dirty="0"/>
              <a:t>人左右。我们假设</a:t>
            </a:r>
            <a:r>
              <a:rPr lang="en-US" altLang="zh-CN" dirty="0"/>
              <a:t>50</a:t>
            </a:r>
            <a:r>
              <a:rPr lang="zh-CN" altLang="en-US" dirty="0"/>
              <a:t>个用户同时在五分钟内上线，分别用自己的用户名和密码登陆系统，进行了性能测试。我们使用的性能测试的框架为</a:t>
            </a:r>
            <a:r>
              <a:rPr lang="en-US" altLang="zh-CN" dirty="0"/>
              <a:t>JMeter</a:t>
            </a:r>
            <a:r>
              <a:rPr lang="zh-CN" altLang="en-US" dirty="0"/>
              <a:t>，该框架可以自动生成性能测试报告和图表。可以看到我们测试的结果是所有的</a:t>
            </a:r>
            <a:r>
              <a:rPr lang="en-US" altLang="zh-CN" dirty="0"/>
              <a:t>http</a:t>
            </a:r>
            <a:r>
              <a:rPr lang="zh-CN" altLang="en-US" dirty="0"/>
              <a:t>请求都成功了。</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39</a:t>
            </a:fld>
            <a:endParaRPr lang="zh-CN" altLang="en-US"/>
          </a:p>
        </p:txBody>
      </p:sp>
    </p:spTree>
    <p:extLst>
      <p:ext uri="{BB962C8B-B14F-4D97-AF65-F5344CB8AC3E}">
        <p14:creationId xmlns:p14="http://schemas.microsoft.com/office/powerpoint/2010/main" val="2098564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珠江三角洲水资源配置工程，是迄今为止广东省历史上输水线路最长、投资额最大、受水区域最广的水资源调配工程。目前全线地下有</a:t>
            </a:r>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台盾构机同时掘进施工。</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同济大学土木工程学院以珠三角水资源配置工程为研究对象，通过不同的机器学习算法和优化算法，研究泥水盾构掘进参数的优化及决策方法。本平台即为对珠三角水资源配置工程相关掘进数据和机器学习优化结果的可视化分析展示。</a:t>
            </a:r>
            <a:endParaRPr lang="en-US" altLang="zh-CN" sz="1200" b="0" i="0" kern="1200" dirty="0">
              <a:solidFill>
                <a:schemeClr val="tx1"/>
              </a:solidFill>
              <a:effectLst/>
              <a:latin typeface="+mn-lt"/>
              <a:ea typeface="+mn-ea"/>
              <a:cs typeface="+mn-cs"/>
            </a:endParaRPr>
          </a:p>
          <a:p>
            <a:r>
              <a:rPr lang="zh-CN" altLang="en-US" dirty="0"/>
              <a:t>我们基于上学期开发的这个</a:t>
            </a:r>
            <a:r>
              <a:rPr lang="en-US" altLang="zh-CN" dirty="0"/>
              <a:t>web</a:t>
            </a:r>
            <a:r>
              <a:rPr lang="zh-CN" altLang="en-US" dirty="0"/>
              <a:t>系统进行了本学期的软件测试项目。</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4</a:t>
            </a:fld>
            <a:endParaRPr lang="zh-CN" altLang="en-US"/>
          </a:p>
        </p:txBody>
      </p:sp>
    </p:spTree>
    <p:extLst>
      <p:ext uri="{BB962C8B-B14F-4D97-AF65-F5344CB8AC3E}">
        <p14:creationId xmlns:p14="http://schemas.microsoft.com/office/powerpoint/2010/main" val="1102639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err="1"/>
              <a:t>Jmeter</a:t>
            </a:r>
            <a:r>
              <a:rPr lang="zh-CN" altLang="en-US" dirty="0"/>
              <a:t>生成的用户满意度量表可见，</a:t>
            </a:r>
            <a:r>
              <a:rPr lang="zh-CN" altLang="en-US" sz="1200" dirty="0"/>
              <a:t>若设置可容忍分界线为</a:t>
            </a:r>
            <a:r>
              <a:rPr lang="en-US" altLang="zh-CN" sz="1200" dirty="0"/>
              <a:t>500ms</a:t>
            </a:r>
            <a:r>
              <a:rPr lang="zh-CN" altLang="en-US" sz="1200" dirty="0"/>
              <a:t>，沮丧分界线为</a:t>
            </a:r>
            <a:r>
              <a:rPr lang="en-US" altLang="zh-CN" sz="1200" dirty="0"/>
              <a:t>1.5s</a:t>
            </a:r>
            <a:r>
              <a:rPr lang="zh-CN" altLang="en-US" sz="1200" dirty="0"/>
              <a:t>，则可以看到我们的用户满意度为</a:t>
            </a:r>
            <a:r>
              <a:rPr lang="en-US" altLang="zh-CN" sz="1200" dirty="0"/>
              <a:t>1</a:t>
            </a:r>
            <a:r>
              <a:rPr lang="zh-CN" altLang="en-US" sz="1200" dirty="0"/>
              <a:t>，也就是说在</a:t>
            </a:r>
            <a:r>
              <a:rPr lang="en-US" altLang="zh-CN" sz="1200" dirty="0"/>
              <a:t>50</a:t>
            </a:r>
            <a:r>
              <a:rPr lang="zh-CN" altLang="en-US" sz="1200" dirty="0"/>
              <a:t>个用户同时在线的情况下，所有的</a:t>
            </a:r>
            <a:r>
              <a:rPr lang="en-US" altLang="zh-CN" sz="1200" dirty="0"/>
              <a:t>http</a:t>
            </a:r>
            <a:r>
              <a:rPr lang="zh-CN" altLang="en-US" sz="1200" dirty="0"/>
              <a:t>请求都在</a:t>
            </a:r>
            <a:r>
              <a:rPr lang="en-US" altLang="zh-CN" sz="1200" dirty="0"/>
              <a:t>500ms</a:t>
            </a:r>
            <a:r>
              <a:rPr lang="zh-CN" altLang="en-US" sz="1200" dirty="0"/>
              <a:t>内成功响应。</a:t>
            </a:r>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40</a:t>
            </a:fld>
            <a:endParaRPr lang="zh-CN" altLang="en-US"/>
          </a:p>
        </p:txBody>
      </p:sp>
    </p:spTree>
    <p:extLst>
      <p:ext uri="{BB962C8B-B14F-4D97-AF65-F5344CB8AC3E}">
        <p14:creationId xmlns:p14="http://schemas.microsoft.com/office/powerpoint/2010/main" val="428451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观察各种</a:t>
            </a:r>
            <a:r>
              <a:rPr lang="en-US" altLang="zh-CN" dirty="0"/>
              <a:t>request</a:t>
            </a:r>
            <a:r>
              <a:rPr lang="zh-CN" altLang="en-US" dirty="0"/>
              <a:t>的响应时间可以发现，</a:t>
            </a:r>
            <a:r>
              <a:rPr lang="en-US" altLang="zh-CN" sz="1200" dirty="0"/>
              <a:t>80%</a:t>
            </a:r>
            <a:r>
              <a:rPr lang="zh-CN" altLang="en-US" sz="1200" dirty="0"/>
              <a:t>的请求的响应时间基本上都在</a:t>
            </a:r>
            <a:r>
              <a:rPr lang="en-US" altLang="zh-CN" sz="1200" dirty="0"/>
              <a:t>100ms</a:t>
            </a:r>
            <a:r>
              <a:rPr lang="zh-CN" altLang="en-US" sz="1200" dirty="0"/>
              <a:t>之内。并且注意到有几个请求是耗时较高的请求，后续如果考虑优化可由此入手。</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41</a:t>
            </a:fld>
            <a:endParaRPr lang="zh-CN" altLang="en-US"/>
          </a:p>
        </p:txBody>
      </p:sp>
    </p:spTree>
    <p:extLst>
      <p:ext uri="{BB962C8B-B14F-4D97-AF65-F5344CB8AC3E}">
        <p14:creationId xmlns:p14="http://schemas.microsoft.com/office/powerpoint/2010/main" val="3347490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在界面和图形测试部分，我们对页面的元素和操作进行了细致全面的分析。测试项目和检查结果如上，我们发现我们的注册登录页面表单的风格和总体风格并不是很一致，我们由此进行了修改。</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42</a:t>
            </a:fld>
            <a:endParaRPr lang="zh-CN" altLang="en-US"/>
          </a:p>
        </p:txBody>
      </p:sp>
    </p:spTree>
    <p:extLst>
      <p:ext uri="{BB962C8B-B14F-4D97-AF65-F5344CB8AC3E}">
        <p14:creationId xmlns:p14="http://schemas.microsoft.com/office/powerpoint/2010/main" val="1007859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左边是修正前的页面，右边是修正后的，可见修正后的表单输入框和按钮风格和整体风格更统一，页面更加美观。</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43</a:t>
            </a:fld>
            <a:endParaRPr lang="zh-CN" altLang="en-US"/>
          </a:p>
        </p:txBody>
      </p:sp>
    </p:spTree>
    <p:extLst>
      <p:ext uri="{BB962C8B-B14F-4D97-AF65-F5344CB8AC3E}">
        <p14:creationId xmlns:p14="http://schemas.microsoft.com/office/powerpoint/2010/main" val="3427611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在兼容性测试部分，我们对于我们的</a:t>
            </a:r>
            <a:r>
              <a:rPr lang="en-US" altLang="zh-CN" dirty="0"/>
              <a:t>web</a:t>
            </a:r>
            <a:r>
              <a:rPr lang="zh-CN" altLang="en-US" dirty="0"/>
              <a:t>系统在不同的操作系统、不同的浏览器、不同的分辨率下进行了测试，经试验发现本系统均可以正常运行。</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44</a:t>
            </a:fld>
            <a:endParaRPr lang="zh-CN" altLang="en-US"/>
          </a:p>
        </p:txBody>
      </p:sp>
    </p:spTree>
    <p:extLst>
      <p:ext uri="{BB962C8B-B14F-4D97-AF65-F5344CB8AC3E}">
        <p14:creationId xmlns:p14="http://schemas.microsoft.com/office/powerpoint/2010/main" val="3240703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45</a:t>
            </a:fld>
            <a:endParaRPr lang="zh-CN" altLang="en-US"/>
          </a:p>
        </p:txBody>
      </p:sp>
    </p:spTree>
    <p:extLst>
      <p:ext uri="{BB962C8B-B14F-4D97-AF65-F5344CB8AC3E}">
        <p14:creationId xmlns:p14="http://schemas.microsoft.com/office/powerpoint/2010/main" val="2845820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b="0" i="0" dirty="0">
                <a:solidFill>
                  <a:srgbClr val="333333"/>
                </a:solidFill>
                <a:effectLst/>
                <a:latin typeface="Open Sans" panose="020B0606030504020204" pitchFamily="34" charset="0"/>
              </a:rPr>
              <a:t>首先回顾我们的项目架构，本可视化平台采用</a:t>
            </a:r>
            <a:r>
              <a:rPr lang="en-US" altLang="zh-CN" b="0" i="0" dirty="0">
                <a:solidFill>
                  <a:srgbClr val="333333"/>
                </a:solidFill>
                <a:effectLst/>
                <a:latin typeface="Open Sans" panose="020B0606030504020204" pitchFamily="34" charset="0"/>
              </a:rPr>
              <a:t>Vue</a:t>
            </a:r>
            <a:r>
              <a:rPr lang="zh-CN" altLang="en-US" b="0" i="0" dirty="0">
                <a:solidFill>
                  <a:srgbClr val="333333"/>
                </a:solidFill>
                <a:effectLst/>
                <a:latin typeface="Open Sans" panose="020B0606030504020204" pitchFamily="34" charset="0"/>
              </a:rPr>
              <a:t>框架，并通过</a:t>
            </a:r>
            <a:r>
              <a:rPr lang="en-US" altLang="zh-CN" b="0" i="0" dirty="0" err="1">
                <a:solidFill>
                  <a:srgbClr val="333333"/>
                </a:solidFill>
                <a:effectLst/>
                <a:latin typeface="Open Sans" panose="020B0606030504020204" pitchFamily="34" charset="0"/>
              </a:rPr>
              <a:t>ElementUI</a:t>
            </a:r>
            <a:r>
              <a:rPr lang="zh-CN" altLang="en-US" b="0" i="0" dirty="0">
                <a:solidFill>
                  <a:srgbClr val="333333"/>
                </a:solidFill>
                <a:effectLst/>
                <a:latin typeface="Open Sans" panose="020B0606030504020204" pitchFamily="34" charset="0"/>
              </a:rPr>
              <a:t>、</a:t>
            </a:r>
            <a:r>
              <a:rPr lang="en-US" altLang="zh-CN" b="0" i="0" dirty="0" err="1">
                <a:solidFill>
                  <a:srgbClr val="333333"/>
                </a:solidFill>
                <a:effectLst/>
                <a:latin typeface="Open Sans" panose="020B0606030504020204" pitchFamily="34" charset="0"/>
              </a:rPr>
              <a:t>DataV</a:t>
            </a:r>
            <a:r>
              <a:rPr lang="zh-CN" altLang="en-US" b="0" i="0" dirty="0">
                <a:solidFill>
                  <a:srgbClr val="333333"/>
                </a:solidFill>
                <a:effectLst/>
                <a:latin typeface="Open Sans" panose="020B0606030504020204" pitchFamily="34" charset="0"/>
              </a:rPr>
              <a:t>、</a:t>
            </a:r>
            <a:r>
              <a:rPr lang="en-US" altLang="zh-CN" b="0" i="0" dirty="0" err="1">
                <a:solidFill>
                  <a:srgbClr val="333333"/>
                </a:solidFill>
                <a:effectLst/>
                <a:latin typeface="Open Sans" panose="020B0606030504020204" pitchFamily="34" charset="0"/>
              </a:rPr>
              <a:t>ECharts</a:t>
            </a:r>
            <a:r>
              <a:rPr lang="zh-CN" altLang="en-US" b="0" i="0" dirty="0">
                <a:solidFill>
                  <a:srgbClr val="333333"/>
                </a:solidFill>
                <a:effectLst/>
                <a:latin typeface="Open Sans" panose="020B0606030504020204" pitchFamily="34" charset="0"/>
              </a:rPr>
              <a:t>等组件库构造快速动态的大屏数据展示页面。</a:t>
            </a:r>
            <a:r>
              <a:rPr lang="zh-CN" altLang="en-US" dirty="0"/>
              <a:t>由于本可视化项目主要的工作在于前端展示，因此我们内部的数据库仅负责维护用户信息，</a:t>
            </a:r>
            <a:r>
              <a:rPr lang="zh-CN" altLang="en-US" b="0" i="0" dirty="0">
                <a:solidFill>
                  <a:srgbClr val="333333"/>
                </a:solidFill>
                <a:effectLst/>
                <a:latin typeface="Open Sans" panose="020B0606030504020204" pitchFamily="34" charset="0"/>
              </a:rPr>
              <a:t>基于</a:t>
            </a:r>
            <a:r>
              <a:rPr lang="en-US" altLang="zh-CN" b="0" i="0" dirty="0" err="1">
                <a:solidFill>
                  <a:srgbClr val="333333"/>
                </a:solidFill>
                <a:effectLst/>
                <a:latin typeface="Open Sans" panose="020B0606030504020204" pitchFamily="34" charset="0"/>
              </a:rPr>
              <a:t>SpringBoot</a:t>
            </a:r>
            <a:r>
              <a:rPr lang="zh-CN" altLang="en-US" b="0" i="0" dirty="0">
                <a:solidFill>
                  <a:srgbClr val="333333"/>
                </a:solidFill>
                <a:effectLst/>
                <a:latin typeface="Open Sans" panose="020B0606030504020204" pitchFamily="34" charset="0"/>
              </a:rPr>
              <a:t>开发，定义了若干</a:t>
            </a:r>
            <a:r>
              <a:rPr lang="en-US" altLang="zh-CN" b="0" i="0" dirty="0">
                <a:solidFill>
                  <a:srgbClr val="333333"/>
                </a:solidFill>
                <a:effectLst/>
                <a:latin typeface="Open Sans" panose="020B0606030504020204" pitchFamily="34" charset="0"/>
              </a:rPr>
              <a:t>API</a:t>
            </a:r>
            <a:r>
              <a:rPr lang="zh-CN" altLang="en-US" b="0" i="0" dirty="0">
                <a:solidFill>
                  <a:srgbClr val="333333"/>
                </a:solidFill>
                <a:effectLst/>
                <a:latin typeface="Open Sans" panose="020B0606030504020204" pitchFamily="34" charset="0"/>
              </a:rPr>
              <a:t>接口，主要负责管理注册登录。</a:t>
            </a: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B9BCC932-0C1F-4C94-8B9A-3944ABBB4E30}" type="slidenum">
              <a:rPr lang="zh-CN" altLang="en-US" smtClean="0"/>
              <a:t>5</a:t>
            </a:fld>
            <a:endParaRPr lang="zh-CN" altLang="en-US"/>
          </a:p>
        </p:txBody>
      </p:sp>
    </p:spTree>
    <p:extLst>
      <p:ext uri="{BB962C8B-B14F-4D97-AF65-F5344CB8AC3E}">
        <p14:creationId xmlns:p14="http://schemas.microsoft.com/office/powerpoint/2010/main" val="909887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回顾下我们的项目原型，我们一共由五个页面组成。主页展示了一些介绍资料，登录和注册界面负责进行用户的注册和登录。掘金数据展示界面展示当前掘金信息并提供了历史数据的获取接口和下载接口。机器学习展示界面负责对机器学习的分析结果进行展示并可按环号筛选结果。</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6</a:t>
            </a:fld>
            <a:endParaRPr lang="zh-CN" altLang="en-US"/>
          </a:p>
        </p:txBody>
      </p:sp>
    </p:spTree>
    <p:extLst>
      <p:ext uri="{BB962C8B-B14F-4D97-AF65-F5344CB8AC3E}">
        <p14:creationId xmlns:p14="http://schemas.microsoft.com/office/powerpoint/2010/main" val="1213015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下面是我们的单元测试部分</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7</a:t>
            </a:fld>
            <a:endParaRPr lang="zh-CN" altLang="en-US"/>
          </a:p>
        </p:txBody>
      </p:sp>
    </p:spTree>
    <p:extLst>
      <p:ext uri="{BB962C8B-B14F-4D97-AF65-F5344CB8AC3E}">
        <p14:creationId xmlns:p14="http://schemas.microsoft.com/office/powerpoint/2010/main" val="3892987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在单元测试之前，我们首先进行了静态测试。我们使用</a:t>
            </a:r>
            <a:r>
              <a:rPr lang="en-US" altLang="zh-CN" dirty="0" err="1"/>
              <a:t>ESLint</a:t>
            </a:r>
            <a:r>
              <a:rPr lang="zh-CN" altLang="en-US" dirty="0"/>
              <a:t>进行我们的前端代码静态检查，</a:t>
            </a:r>
            <a:r>
              <a:rPr lang="en-US" altLang="zh-CN" dirty="0" err="1"/>
              <a:t>Eslint</a:t>
            </a:r>
            <a:r>
              <a:rPr lang="zh-CN" altLang="en-US" dirty="0"/>
              <a:t>是一个插件化并且可配置的 </a:t>
            </a:r>
            <a:r>
              <a:rPr lang="en-US" altLang="zh-CN" dirty="0"/>
              <a:t>JavaScript </a:t>
            </a:r>
            <a:r>
              <a:rPr lang="zh-CN" altLang="en-US" dirty="0"/>
              <a:t>语法规则和代码风格的检查工具。我们检查到了一些重复定义和格式不正确的代码并进行了修正。</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8</a:t>
            </a:fld>
            <a:endParaRPr lang="zh-CN" altLang="en-US"/>
          </a:p>
        </p:txBody>
      </p:sp>
    </p:spTree>
    <p:extLst>
      <p:ext uri="{BB962C8B-B14F-4D97-AF65-F5344CB8AC3E}">
        <p14:creationId xmlns:p14="http://schemas.microsoft.com/office/powerpoint/2010/main" val="1140271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a:t>
            </a:r>
            <a:r>
              <a:rPr lang="en-US" altLang="zh-CN" dirty="0"/>
              <a:t>IDEA</a:t>
            </a:r>
            <a:r>
              <a:rPr lang="zh-CN" altLang="en-US" dirty="0"/>
              <a:t>的</a:t>
            </a:r>
            <a:r>
              <a:rPr lang="en-US" altLang="zh-CN" dirty="0"/>
              <a:t>Alibaba Java Coding Guidelines</a:t>
            </a:r>
            <a:r>
              <a:rPr lang="zh-CN" altLang="en-US" dirty="0"/>
              <a:t>插件进行后端代码静态审查。修正了一些不规范的代码，发现了几个定义未使用的变量。</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9</a:t>
            </a:fld>
            <a:endParaRPr lang="zh-CN" altLang="en-US"/>
          </a:p>
        </p:txBody>
      </p:sp>
    </p:spTree>
    <p:extLst>
      <p:ext uri="{BB962C8B-B14F-4D97-AF65-F5344CB8AC3E}">
        <p14:creationId xmlns:p14="http://schemas.microsoft.com/office/powerpoint/2010/main" val="2152637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81F38-6C3F-4D11-B3FC-937155CCDB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20B50D1-3031-4B35-951D-4876B106C3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1D24071-38E4-4302-AEFD-3797050BB1C3}"/>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5" name="页脚占位符 4">
            <a:extLst>
              <a:ext uri="{FF2B5EF4-FFF2-40B4-BE49-F238E27FC236}">
                <a16:creationId xmlns:a16="http://schemas.microsoft.com/office/drawing/2014/main" id="{47D71D5D-96A4-4817-A665-9131A9150B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8C16F6-314E-49E7-B5F2-15A924DDCDE8}"/>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761543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64C68-8B89-4994-BB28-4934EC437F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AECBDA0-DE4B-4806-9515-9EADBFCF6EF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05571C1-8F7B-4250-BA97-D01CEAD8FDD8}"/>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5" name="页脚占位符 4">
            <a:extLst>
              <a:ext uri="{FF2B5EF4-FFF2-40B4-BE49-F238E27FC236}">
                <a16:creationId xmlns:a16="http://schemas.microsoft.com/office/drawing/2014/main" id="{DF15E17F-50C8-4D18-A9F1-EA8DCEDA82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8E7B01-1709-411C-9E6C-FE0A0BDC96E2}"/>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05310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0CC2F6-0D45-4955-B199-EA1DBC27C9B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BA12DC9-FC23-4800-8CD0-C305EE01AE8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4B358B-C8C2-46FC-8BB8-C541A2CBDF35}"/>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5" name="页脚占位符 4">
            <a:extLst>
              <a:ext uri="{FF2B5EF4-FFF2-40B4-BE49-F238E27FC236}">
                <a16:creationId xmlns:a16="http://schemas.microsoft.com/office/drawing/2014/main" id="{3DB1F733-C10F-4ACB-A7AD-DA62FB28C7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433995-6DEF-4A02-AC11-FA1AAF204B18}"/>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501789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D7E08-5396-4A7D-910A-49DB0E6C38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FEF69C-8580-4A68-BE01-12C60DF74A4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B5CF87C-E241-4768-8550-325D8B1609EC}"/>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5" name="页脚占位符 4">
            <a:extLst>
              <a:ext uri="{FF2B5EF4-FFF2-40B4-BE49-F238E27FC236}">
                <a16:creationId xmlns:a16="http://schemas.microsoft.com/office/drawing/2014/main" id="{BDE042D1-979A-4A29-BB0A-C71495B66D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D03B66-7D52-4298-8BEB-49226E461C40}"/>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802493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12C1E-15C4-46E1-9835-996048BCF4E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CE73167-2792-4F42-BCCA-1D89EA00E9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CC2ACCF-C17B-4F4D-A43B-B0FA954499A2}"/>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5" name="页脚占位符 4">
            <a:extLst>
              <a:ext uri="{FF2B5EF4-FFF2-40B4-BE49-F238E27FC236}">
                <a16:creationId xmlns:a16="http://schemas.microsoft.com/office/drawing/2014/main" id="{A46277D0-DE5E-467A-8902-BFB6C11E17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AF0AFF-F047-4427-A1A6-8F784AD1E441}"/>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3729680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ADD2B-8566-4491-B07C-921DAFBEC1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4AC5EF-BF24-416D-91AB-F4C09F2CE14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2F51396-6025-4430-AEE3-AE71E6901EE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4E8C0D6-9805-4664-B13A-944A86B9BD71}"/>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6" name="页脚占位符 5">
            <a:extLst>
              <a:ext uri="{FF2B5EF4-FFF2-40B4-BE49-F238E27FC236}">
                <a16:creationId xmlns:a16="http://schemas.microsoft.com/office/drawing/2014/main" id="{1F09F825-50D2-430F-934A-9942E9A8B1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5ECFAD-A288-45C5-ABE4-A4FE45812552}"/>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3795354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B8E92-E394-4074-8B71-7C166B865D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8820B55-A08A-4990-9A26-4D68D02844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5256FFE-F175-4813-BE67-BFA9CEA855E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B5781A7-3993-43B3-AC83-88CEBB6FD3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CA0DD72-F816-411B-9491-C545041F986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E2D4F1A-FC85-47BF-BD90-F475174AE034}"/>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8" name="页脚占位符 7">
            <a:extLst>
              <a:ext uri="{FF2B5EF4-FFF2-40B4-BE49-F238E27FC236}">
                <a16:creationId xmlns:a16="http://schemas.microsoft.com/office/drawing/2014/main" id="{3C87796A-0B11-4A45-BC2C-B7DFEFAA535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D4F5345-873D-442D-B016-6438893110FB}"/>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169165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CDC02-CEEB-406B-AA30-0435C0CA48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17B07E-6A72-427D-BD6C-6181540403FA}"/>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4" name="页脚占位符 3">
            <a:extLst>
              <a:ext uri="{FF2B5EF4-FFF2-40B4-BE49-F238E27FC236}">
                <a16:creationId xmlns:a16="http://schemas.microsoft.com/office/drawing/2014/main" id="{0374BFB5-6EAA-478A-A52F-06CEBB5F6FF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E811A0-8BDA-41E7-A165-C4C387EB68BD}"/>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591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1FEEC0-2FFA-4D85-9834-ABD2B6AF7708}"/>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3" name="页脚占位符 2">
            <a:extLst>
              <a:ext uri="{FF2B5EF4-FFF2-40B4-BE49-F238E27FC236}">
                <a16:creationId xmlns:a16="http://schemas.microsoft.com/office/drawing/2014/main" id="{6B532439-CA04-4119-BB98-EF65D0FBAD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C39968-BA25-4F0F-A404-8E341E467AA6}"/>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2812098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7ED29-66BD-4289-BD22-F39FA77D80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1586D06-957C-4C4F-AF7E-12B153B23F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DF0DB20-C4A4-44AB-823E-7347D3C6F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211C41A-ABA7-4370-B75A-D75A45AB2982}"/>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6" name="页脚占位符 5">
            <a:extLst>
              <a:ext uri="{FF2B5EF4-FFF2-40B4-BE49-F238E27FC236}">
                <a16:creationId xmlns:a16="http://schemas.microsoft.com/office/drawing/2014/main" id="{365E69D1-9627-42D1-94BE-283559FD8D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0148FD-B19E-4BB4-B013-0B501EDBEA0B}"/>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857076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6FBC3-E6BC-4B2D-B3FC-760B28D15D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2A5D8A-D069-4414-BD69-92AF0CCA36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B76EC4F-D8FC-43E3-9802-3C8E9F3D3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AFBB5C0-3119-4884-848B-CC3A91ED25BF}"/>
              </a:ext>
            </a:extLst>
          </p:cNvPr>
          <p:cNvSpPr>
            <a:spLocks noGrp="1"/>
          </p:cNvSpPr>
          <p:nvPr>
            <p:ph type="dt" sz="half" idx="10"/>
          </p:nvPr>
        </p:nvSpPr>
        <p:spPr/>
        <p:txBody>
          <a:bodyPr/>
          <a:lstStyle/>
          <a:p>
            <a:fld id="{BEC7BEA5-BE38-404A-B82D-EDD9C611FA53}" type="datetimeFigureOut">
              <a:rPr lang="zh-CN" altLang="en-US" smtClean="0"/>
              <a:t>2022/6/18</a:t>
            </a:fld>
            <a:endParaRPr lang="zh-CN" altLang="en-US"/>
          </a:p>
        </p:txBody>
      </p:sp>
      <p:sp>
        <p:nvSpPr>
          <p:cNvPr id="6" name="页脚占位符 5">
            <a:extLst>
              <a:ext uri="{FF2B5EF4-FFF2-40B4-BE49-F238E27FC236}">
                <a16:creationId xmlns:a16="http://schemas.microsoft.com/office/drawing/2014/main" id="{4F4D2862-4C72-4BF6-BB62-FB3C2D3121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09CB66-EA57-4E00-A669-90BD5DBC792A}"/>
              </a:ext>
            </a:extLst>
          </p:cNvPr>
          <p:cNvSpPr>
            <a:spLocks noGrp="1"/>
          </p:cNvSpPr>
          <p:nvPr>
            <p:ph type="sldNum" sz="quarter" idx="12"/>
          </p:nvPr>
        </p:nvSpPr>
        <p:spPr/>
        <p:txBody>
          <a:body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165240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935DC29-8DA4-40C4-B92D-7AE3A90F9A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E31D809-5EA3-46A5-AAA2-27D1DAA110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46D61D-430B-47D4-A82B-0ABA00B99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7BEA5-BE38-404A-B82D-EDD9C611FA53}" type="datetimeFigureOut">
              <a:rPr lang="zh-CN" altLang="en-US" smtClean="0"/>
              <a:t>2022/6/18</a:t>
            </a:fld>
            <a:endParaRPr lang="zh-CN" altLang="en-US"/>
          </a:p>
        </p:txBody>
      </p:sp>
      <p:sp>
        <p:nvSpPr>
          <p:cNvPr id="5" name="页脚占位符 4">
            <a:extLst>
              <a:ext uri="{FF2B5EF4-FFF2-40B4-BE49-F238E27FC236}">
                <a16:creationId xmlns:a16="http://schemas.microsoft.com/office/drawing/2014/main" id="{0429C08F-E9DF-4A39-BBA9-B7CB68F6C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D1B4EC6-773C-4141-972F-6C847B2CD2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8B03-334E-4C74-A839-341687698AAF}" type="slidenum">
              <a:rPr lang="zh-CN" altLang="en-US" smtClean="0"/>
              <a:t>‹#›</a:t>
            </a:fld>
            <a:endParaRPr lang="zh-CN" altLang="en-US"/>
          </a:p>
        </p:txBody>
      </p:sp>
    </p:spTree>
    <p:extLst>
      <p:ext uri="{BB962C8B-B14F-4D97-AF65-F5344CB8AC3E}">
        <p14:creationId xmlns:p14="http://schemas.microsoft.com/office/powerpoint/2010/main" val="389336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1821739" y="1521015"/>
            <a:ext cx="9150138" cy="2062103"/>
          </a:xfrm>
          <a:prstGeom prst="rect">
            <a:avLst/>
          </a:prstGeom>
          <a:noFill/>
        </p:spPr>
        <p:txBody>
          <a:bodyPr wrap="square" rtlCol="0">
            <a:spAutoFit/>
          </a:bodyPr>
          <a:lstStyle/>
          <a:p>
            <a:r>
              <a:rPr lang="zh-CN" altLang="en-US" sz="4800" b="1" dirty="0">
                <a:ln w="0"/>
                <a:solidFill>
                  <a:schemeClr val="tx2"/>
                </a:solidFill>
                <a:latin typeface="微软雅黑" panose="020B0503020204020204" pitchFamily="34" charset="-122"/>
              </a:rPr>
              <a:t>软件测试期末答辩</a:t>
            </a:r>
            <a:endParaRPr lang="en-US" altLang="zh-CN" sz="4800" b="1" dirty="0">
              <a:ln w="0"/>
              <a:solidFill>
                <a:schemeClr val="tx2"/>
              </a:solidFill>
              <a:latin typeface="微软雅黑" panose="020B0503020204020204" pitchFamily="34" charset="-122"/>
            </a:endParaRPr>
          </a:p>
          <a:p>
            <a:r>
              <a:rPr lang="en-US" altLang="zh-CN" sz="4000" dirty="0">
                <a:ln w="0"/>
                <a:solidFill>
                  <a:schemeClr val="tx2"/>
                </a:solidFill>
                <a:latin typeface="微软雅黑" panose="020B0503020204020204" pitchFamily="34" charset="-122"/>
              </a:rPr>
              <a:t>			</a:t>
            </a:r>
            <a:r>
              <a:rPr lang="zh-CN" altLang="en-US" sz="4000" dirty="0">
                <a:ln w="0"/>
                <a:solidFill>
                  <a:schemeClr val="tx2"/>
                </a:solidFill>
                <a:latin typeface="微软雅黑" panose="020B0503020204020204" pitchFamily="34" charset="-122"/>
              </a:rPr>
              <a:t>珠三角水资源配置</a:t>
            </a:r>
            <a:endParaRPr lang="en-US" altLang="zh-CN" sz="4000" dirty="0">
              <a:ln w="0"/>
              <a:solidFill>
                <a:schemeClr val="tx2"/>
              </a:solidFill>
              <a:latin typeface="微软雅黑" panose="020B0503020204020204" pitchFamily="34" charset="-122"/>
            </a:endParaRPr>
          </a:p>
          <a:p>
            <a:r>
              <a:rPr lang="en-US" altLang="zh-CN" sz="4000" dirty="0">
                <a:ln w="0"/>
                <a:solidFill>
                  <a:schemeClr val="tx2"/>
                </a:solidFill>
                <a:latin typeface="微软雅黑" panose="020B0503020204020204" pitchFamily="34" charset="-122"/>
              </a:rPr>
              <a:t>				——</a:t>
            </a:r>
            <a:r>
              <a:rPr lang="zh-CN" altLang="en-US" sz="4000" dirty="0">
                <a:ln w="0"/>
                <a:solidFill>
                  <a:schemeClr val="tx2"/>
                </a:solidFill>
                <a:latin typeface="微软雅黑" panose="020B0503020204020204" pitchFamily="34" charset="-122"/>
              </a:rPr>
              <a:t>数据分析及可视化</a:t>
            </a:r>
            <a:endParaRPr lang="en-US" altLang="zh-CN" sz="4000" dirty="0">
              <a:ln w="0"/>
              <a:solidFill>
                <a:schemeClr val="tx2"/>
              </a:solidFill>
              <a:latin typeface="微软雅黑" panose="020B0503020204020204" pitchFamily="34" charset="-122"/>
            </a:endParaRPr>
          </a:p>
        </p:txBody>
      </p:sp>
      <p:cxnSp>
        <p:nvCxnSpPr>
          <p:cNvPr id="18" name="直接连接符 17"/>
          <p:cNvCxnSpPr>
            <a:cxnSpLocks/>
          </p:cNvCxnSpPr>
          <p:nvPr/>
        </p:nvCxnSpPr>
        <p:spPr>
          <a:xfrm>
            <a:off x="2074373" y="3738717"/>
            <a:ext cx="4322435"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6EE44CEC-F223-41D7-8B13-64636A5DF4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
        <p:nvSpPr>
          <p:cNvPr id="15" name="文本框 14">
            <a:extLst>
              <a:ext uri="{FF2B5EF4-FFF2-40B4-BE49-F238E27FC236}">
                <a16:creationId xmlns:a16="http://schemas.microsoft.com/office/drawing/2014/main" id="{D7EC578D-551A-436E-817B-849F8F83AE7F}"/>
              </a:ext>
            </a:extLst>
          </p:cNvPr>
          <p:cNvSpPr txBox="1"/>
          <p:nvPr/>
        </p:nvSpPr>
        <p:spPr>
          <a:xfrm>
            <a:off x="6852398" y="4697120"/>
            <a:ext cx="4276894" cy="1015663"/>
          </a:xfrm>
          <a:prstGeom prst="rect">
            <a:avLst/>
          </a:prstGeom>
          <a:noFill/>
        </p:spPr>
        <p:txBody>
          <a:bodyPr wrap="square" rtlCol="0">
            <a:spAutoFit/>
          </a:bodyPr>
          <a:lstStyle/>
          <a:p>
            <a:r>
              <a:rPr lang="zh-CN" altLang="en-US" sz="2000" dirty="0">
                <a:solidFill>
                  <a:srgbClr val="A2A2A2"/>
                </a:solidFill>
                <a:latin typeface="微软雅黑" panose="020B0503020204020204" pitchFamily="34" charset="-122"/>
                <a:ea typeface="微软雅黑" panose="020B0503020204020204" pitchFamily="34" charset="-122"/>
              </a:rPr>
              <a:t> 小组成员：</a:t>
            </a:r>
            <a:endParaRPr lang="en-US" altLang="zh-CN" sz="2000" dirty="0">
              <a:solidFill>
                <a:srgbClr val="A2A2A2"/>
              </a:solidFill>
              <a:latin typeface="微软雅黑" panose="020B0503020204020204" pitchFamily="34" charset="-122"/>
              <a:ea typeface="微软雅黑" panose="020B0503020204020204" pitchFamily="34" charset="-122"/>
            </a:endParaRPr>
          </a:p>
          <a:p>
            <a:r>
              <a:rPr lang="en-US" altLang="zh-CN" sz="2000" dirty="0">
                <a:solidFill>
                  <a:srgbClr val="A2A2A2"/>
                </a:solidFill>
                <a:latin typeface="微软雅黑" panose="020B0503020204020204" pitchFamily="34" charset="-122"/>
                <a:ea typeface="微软雅黑" panose="020B0503020204020204" pitchFamily="34" charset="-122"/>
              </a:rPr>
              <a:t>		1854025</a:t>
            </a:r>
            <a:r>
              <a:rPr lang="zh-CN" altLang="en-US" sz="2000" dirty="0">
                <a:solidFill>
                  <a:srgbClr val="A2A2A2"/>
                </a:solidFill>
                <a:latin typeface="微软雅黑" panose="020B0503020204020204" pitchFamily="34" charset="-122"/>
                <a:ea typeface="微软雅黑" panose="020B0503020204020204" pitchFamily="34" charset="-122"/>
              </a:rPr>
              <a:t>杨晶  </a:t>
            </a:r>
            <a:endParaRPr lang="en-US" altLang="zh-CN" sz="2000" dirty="0">
              <a:solidFill>
                <a:srgbClr val="A2A2A2"/>
              </a:solidFill>
              <a:latin typeface="微软雅黑" panose="020B0503020204020204" pitchFamily="34" charset="-122"/>
              <a:ea typeface="微软雅黑" panose="020B0503020204020204" pitchFamily="34" charset="-122"/>
            </a:endParaRPr>
          </a:p>
          <a:p>
            <a:r>
              <a:rPr lang="en-US" altLang="zh-CN" sz="2000" dirty="0">
                <a:solidFill>
                  <a:srgbClr val="A2A2A2"/>
                </a:solidFill>
                <a:latin typeface="微软雅黑" panose="020B0503020204020204" pitchFamily="34" charset="-122"/>
                <a:ea typeface="微软雅黑" panose="020B0503020204020204" pitchFamily="34" charset="-122"/>
              </a:rPr>
              <a:t>		1953978</a:t>
            </a:r>
            <a:r>
              <a:rPr lang="zh-CN" altLang="en-US" sz="2000" dirty="0">
                <a:solidFill>
                  <a:srgbClr val="A2A2A2"/>
                </a:solidFill>
                <a:latin typeface="微软雅黑" panose="020B0503020204020204" pitchFamily="34" charset="-122"/>
                <a:ea typeface="微软雅黑" panose="020B0503020204020204" pitchFamily="34" charset="-122"/>
              </a:rPr>
              <a:t>李文妍 </a:t>
            </a:r>
            <a:endParaRPr lang="en-US" altLang="zh-CN" sz="2000" dirty="0">
              <a:solidFill>
                <a:srgbClr val="A2A2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0280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6157" y="373641"/>
            <a:ext cx="4129737"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用例分析与设计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3" name="图片 2">
            <a:extLst>
              <a:ext uri="{FF2B5EF4-FFF2-40B4-BE49-F238E27FC236}">
                <a16:creationId xmlns:a16="http://schemas.microsoft.com/office/drawing/2014/main" id="{CDD7BD3C-AC02-3128-3C25-58DC1F773FCA}"/>
              </a:ext>
            </a:extLst>
          </p:cNvPr>
          <p:cNvPicPr>
            <a:picLocks noChangeAspect="1"/>
          </p:cNvPicPr>
          <p:nvPr/>
        </p:nvPicPr>
        <p:blipFill>
          <a:blip r:embed="rId4"/>
          <a:stretch>
            <a:fillRect/>
          </a:stretch>
        </p:blipFill>
        <p:spPr>
          <a:xfrm>
            <a:off x="1008559" y="1926420"/>
            <a:ext cx="4842974" cy="4090918"/>
          </a:xfrm>
          <a:prstGeom prst="rect">
            <a:avLst/>
          </a:prstGeom>
        </p:spPr>
      </p:pic>
      <p:sp>
        <p:nvSpPr>
          <p:cNvPr id="10" name="文本框 9">
            <a:extLst>
              <a:ext uri="{FF2B5EF4-FFF2-40B4-BE49-F238E27FC236}">
                <a16:creationId xmlns:a16="http://schemas.microsoft.com/office/drawing/2014/main" id="{4182A04D-9001-CAAB-F457-2604BB6D75F2}"/>
              </a:ext>
            </a:extLst>
          </p:cNvPr>
          <p:cNvSpPr txBox="1"/>
          <p:nvPr/>
        </p:nvSpPr>
        <p:spPr>
          <a:xfrm>
            <a:off x="6340469" y="1955942"/>
            <a:ext cx="5394331" cy="4031873"/>
          </a:xfrm>
          <a:prstGeom prst="rect">
            <a:avLst/>
          </a:prstGeom>
          <a:noFill/>
        </p:spPr>
        <p:txBody>
          <a:bodyPr wrap="square" rtlCol="0">
            <a:spAutoFit/>
          </a:bodyPr>
          <a:lstStyle/>
          <a:p>
            <a:r>
              <a:rPr lang="zh-CN" altLang="en-US" sz="2400" b="1" dirty="0">
                <a:solidFill>
                  <a:schemeClr val="accent1">
                    <a:lumMod val="50000"/>
                  </a:schemeClr>
                </a:solidFill>
              </a:rPr>
              <a:t>单元测试对象：</a:t>
            </a:r>
            <a:endParaRPr lang="en-US" altLang="zh-CN" sz="2400" b="1" dirty="0">
              <a:solidFill>
                <a:schemeClr val="accent1">
                  <a:lumMod val="50000"/>
                </a:schemeClr>
              </a:solidFill>
            </a:endParaRPr>
          </a:p>
          <a:p>
            <a:r>
              <a:rPr lang="en-US" altLang="zh-CN" sz="2400" b="1" dirty="0">
                <a:solidFill>
                  <a:schemeClr val="accent1">
                    <a:lumMod val="50000"/>
                  </a:schemeClr>
                </a:solidFill>
              </a:rPr>
              <a:t>	</a:t>
            </a:r>
            <a:r>
              <a:rPr lang="en-US" altLang="zh-CN" sz="2400" b="1" dirty="0" err="1">
                <a:solidFill>
                  <a:schemeClr val="accent1">
                    <a:lumMod val="50000"/>
                  </a:schemeClr>
                </a:solidFill>
              </a:rPr>
              <a:t>UserService</a:t>
            </a:r>
            <a:r>
              <a:rPr lang="zh-CN" altLang="en-US" sz="2400" b="1" dirty="0">
                <a:solidFill>
                  <a:schemeClr val="accent1">
                    <a:lumMod val="50000"/>
                  </a:schemeClr>
                </a:solidFill>
              </a:rPr>
              <a:t>类</a:t>
            </a:r>
            <a:endParaRPr lang="en-US" altLang="zh-CN" sz="2400" b="1" dirty="0">
              <a:solidFill>
                <a:schemeClr val="accent1">
                  <a:lumMod val="50000"/>
                </a:schemeClr>
              </a:solidFill>
            </a:endParaRPr>
          </a:p>
          <a:p>
            <a:endParaRPr lang="en-US" altLang="zh-CN" sz="2400" b="1" dirty="0">
              <a:solidFill>
                <a:schemeClr val="accent1">
                  <a:lumMod val="50000"/>
                </a:schemeClr>
              </a:solidFill>
            </a:endParaRPr>
          </a:p>
          <a:p>
            <a:r>
              <a:rPr lang="zh-CN" altLang="en-US" sz="2400" b="1" dirty="0">
                <a:solidFill>
                  <a:schemeClr val="accent1">
                    <a:lumMod val="50000"/>
                  </a:schemeClr>
                </a:solidFill>
              </a:rPr>
              <a:t>函数：</a:t>
            </a:r>
            <a:endParaRPr lang="en-US" altLang="zh-CN" sz="2400" b="1" dirty="0">
              <a:solidFill>
                <a:schemeClr val="accent1">
                  <a:lumMod val="50000"/>
                </a:schemeClr>
              </a:solidFill>
            </a:endParaRPr>
          </a:p>
          <a:p>
            <a:r>
              <a:rPr lang="en-US" altLang="zh-CN" sz="2000" b="1" dirty="0" err="1">
                <a:solidFill>
                  <a:schemeClr val="accent1">
                    <a:lumMod val="50000"/>
                  </a:schemeClr>
                </a:solidFill>
              </a:rPr>
              <a:t>selectUsername</a:t>
            </a:r>
            <a:r>
              <a:rPr lang="en-US" altLang="zh-CN" sz="2000" b="1" dirty="0">
                <a:solidFill>
                  <a:schemeClr val="accent1">
                    <a:lumMod val="50000"/>
                  </a:schemeClr>
                </a:solidFill>
              </a:rPr>
              <a:t>()</a:t>
            </a:r>
            <a:r>
              <a:rPr lang="zh-CN" altLang="en-US" sz="2000" dirty="0">
                <a:solidFill>
                  <a:schemeClr val="accent1">
                    <a:lumMod val="50000"/>
                  </a:schemeClr>
                </a:solidFill>
              </a:rPr>
              <a:t>：该函数接受用户名和密码查询数据库中是否存在对应用户，用于登录。</a:t>
            </a:r>
            <a:endParaRPr lang="en-US" altLang="zh-CN" sz="2000" dirty="0">
              <a:solidFill>
                <a:schemeClr val="accent1">
                  <a:lumMod val="50000"/>
                </a:schemeClr>
              </a:solidFill>
            </a:endParaRPr>
          </a:p>
          <a:p>
            <a:endParaRPr lang="en-US" altLang="zh-CN" sz="2000" dirty="0">
              <a:solidFill>
                <a:schemeClr val="accent1">
                  <a:lumMod val="50000"/>
                </a:schemeClr>
              </a:solidFill>
            </a:endParaRPr>
          </a:p>
          <a:p>
            <a:r>
              <a:rPr lang="en-US" altLang="zh-CN" sz="2000" b="1" dirty="0" err="1">
                <a:solidFill>
                  <a:schemeClr val="accent1">
                    <a:lumMod val="50000"/>
                  </a:schemeClr>
                </a:solidFill>
              </a:rPr>
              <a:t>addUser</a:t>
            </a:r>
            <a:r>
              <a:rPr lang="en-US" altLang="zh-CN" sz="2000" b="1" dirty="0">
                <a:solidFill>
                  <a:schemeClr val="accent1">
                    <a:lumMod val="50000"/>
                  </a:schemeClr>
                </a:solidFill>
              </a:rPr>
              <a:t>()</a:t>
            </a:r>
            <a:r>
              <a:rPr lang="zh-CN" altLang="en-US" sz="2000" dirty="0">
                <a:solidFill>
                  <a:schemeClr val="accent1">
                    <a:lumMod val="50000"/>
                  </a:schemeClr>
                </a:solidFill>
              </a:rPr>
              <a:t>：该函数接受用户注册信息，查询数据库中是否有用户名重复，用户注册。</a:t>
            </a:r>
            <a:endParaRPr lang="en-US" altLang="zh-CN" sz="2000" dirty="0">
              <a:solidFill>
                <a:schemeClr val="accent1">
                  <a:lumMod val="50000"/>
                </a:schemeClr>
              </a:solidFill>
            </a:endParaRPr>
          </a:p>
          <a:p>
            <a:endParaRPr lang="en-US" altLang="zh-CN" sz="2000" dirty="0">
              <a:solidFill>
                <a:schemeClr val="accent1">
                  <a:lumMod val="50000"/>
                </a:schemeClr>
              </a:solidFill>
            </a:endParaRPr>
          </a:p>
          <a:p>
            <a:r>
              <a:rPr lang="en-US" altLang="zh-CN" sz="2000" b="1" dirty="0">
                <a:solidFill>
                  <a:schemeClr val="accent1">
                    <a:lumMod val="50000"/>
                  </a:schemeClr>
                </a:solidFill>
              </a:rPr>
              <a:t>email()</a:t>
            </a:r>
            <a:r>
              <a:rPr lang="zh-CN" altLang="en-US" sz="2000" dirty="0">
                <a:solidFill>
                  <a:schemeClr val="accent1">
                    <a:lumMod val="50000"/>
                  </a:schemeClr>
                </a:solidFill>
              </a:rPr>
              <a:t>：该函数负责向验证邮箱发送验证码，同时验证该邮箱是否已被注册。</a:t>
            </a:r>
            <a:endParaRPr lang="en-US" altLang="zh-CN" sz="2000" dirty="0">
              <a:solidFill>
                <a:schemeClr val="accent1">
                  <a:lumMod val="50000"/>
                </a:schemeClr>
              </a:solidFill>
            </a:endParaRPr>
          </a:p>
        </p:txBody>
      </p:sp>
    </p:spTree>
    <p:extLst>
      <p:ext uri="{BB962C8B-B14F-4D97-AF65-F5344CB8AC3E}">
        <p14:creationId xmlns:p14="http://schemas.microsoft.com/office/powerpoint/2010/main" val="3965878899"/>
      </p:ext>
    </p:extLst>
  </p:cSld>
  <p:clrMapOvr>
    <a:masterClrMapping/>
  </p:clrMapOvr>
  <p:transition spd="slow" advTm="8409">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6157" y="373641"/>
            <a:ext cx="4129737" cy="523220"/>
          </a:xfrm>
          <a:prstGeom prst="rect">
            <a:avLst/>
          </a:prstGeom>
          <a:noFill/>
        </p:spPr>
        <p:txBody>
          <a:bodyPr wrap="square" rtlCol="0">
            <a:spAutoFit/>
          </a:bodyPr>
          <a:lstStyle/>
          <a:p>
            <a:r>
              <a:rPr lang="en-US" altLang="zh-CN" sz="2800" dirty="0" err="1">
                <a:solidFill>
                  <a:schemeClr val="tx1">
                    <a:lumMod val="85000"/>
                    <a:lumOff val="15000"/>
                  </a:schemeClr>
                </a:solidFill>
                <a:cs typeface="+mn-ea"/>
                <a:sym typeface="+mn-lt"/>
              </a:rPr>
              <a:t>selectUserName</a:t>
            </a:r>
            <a:r>
              <a:rPr lang="en-US" altLang="zh-CN" sz="2800" dirty="0">
                <a:solidFill>
                  <a:schemeClr val="tx1">
                    <a:lumMod val="85000"/>
                    <a:lumOff val="15000"/>
                  </a:schemeClr>
                </a:solidFill>
                <a:cs typeface="+mn-ea"/>
                <a:sym typeface="+mn-lt"/>
              </a:rPr>
              <a:t>()</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7" name="图片 6">
            <a:extLst>
              <a:ext uri="{FF2B5EF4-FFF2-40B4-BE49-F238E27FC236}">
                <a16:creationId xmlns:a16="http://schemas.microsoft.com/office/drawing/2014/main" id="{17D59D54-0E92-AC4A-1A07-20B78F99193B}"/>
              </a:ext>
            </a:extLst>
          </p:cNvPr>
          <p:cNvPicPr>
            <a:picLocks noChangeAspect="1"/>
          </p:cNvPicPr>
          <p:nvPr/>
        </p:nvPicPr>
        <p:blipFill>
          <a:blip r:embed="rId4"/>
          <a:stretch>
            <a:fillRect/>
          </a:stretch>
        </p:blipFill>
        <p:spPr>
          <a:xfrm>
            <a:off x="1019960" y="1520352"/>
            <a:ext cx="5301949" cy="3278555"/>
          </a:xfrm>
          <a:prstGeom prst="rect">
            <a:avLst/>
          </a:prstGeom>
        </p:spPr>
      </p:pic>
      <p:sp>
        <p:nvSpPr>
          <p:cNvPr id="9" name="文本框 8">
            <a:extLst>
              <a:ext uri="{FF2B5EF4-FFF2-40B4-BE49-F238E27FC236}">
                <a16:creationId xmlns:a16="http://schemas.microsoft.com/office/drawing/2014/main" id="{AB5673F8-9B56-EEE7-216E-DE9D27D15F3B}"/>
              </a:ext>
            </a:extLst>
          </p:cNvPr>
          <p:cNvSpPr txBox="1"/>
          <p:nvPr/>
        </p:nvSpPr>
        <p:spPr>
          <a:xfrm>
            <a:off x="7585364" y="2322608"/>
            <a:ext cx="3906981" cy="3849591"/>
          </a:xfrm>
          <a:prstGeom prst="rect">
            <a:avLst/>
          </a:prstGeom>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19D84B1F-985A-20AC-B486-BE369AFEC048}"/>
              </a:ext>
            </a:extLst>
          </p:cNvPr>
          <p:cNvSpPr txBox="1"/>
          <p:nvPr/>
        </p:nvSpPr>
        <p:spPr>
          <a:xfrm>
            <a:off x="6743061" y="1425245"/>
            <a:ext cx="4544290" cy="3468770"/>
          </a:xfrm>
          <a:prstGeom prst="rect">
            <a:avLst/>
          </a:prstGeom>
          <a:noFill/>
        </p:spPr>
        <p:txBody>
          <a:bodyPr wrap="square">
            <a:spAutoFit/>
          </a:bodyPr>
          <a:lstStyle/>
          <a:p>
            <a:pPr>
              <a:lnSpc>
                <a:spcPct val="120000"/>
              </a:lnSpc>
            </a:pPr>
            <a:r>
              <a:rPr lang="zh-CN" altLang="en-US" sz="2000" b="1" dirty="0">
                <a:solidFill>
                  <a:srgbClr val="203864"/>
                </a:solidFill>
              </a:rPr>
              <a:t>被测特性：</a:t>
            </a:r>
          </a:p>
          <a:p>
            <a:pPr>
              <a:lnSpc>
                <a:spcPct val="120000"/>
              </a:lnSpc>
            </a:pPr>
            <a:r>
              <a:rPr lang="en-US" altLang="zh-CN" dirty="0"/>
              <a:t>- </a:t>
            </a:r>
            <a:r>
              <a:rPr lang="zh-CN" altLang="en-US" dirty="0"/>
              <a:t>输入用户名数据库中不存在时，登陆失败</a:t>
            </a:r>
          </a:p>
          <a:p>
            <a:pPr>
              <a:lnSpc>
                <a:spcPct val="120000"/>
              </a:lnSpc>
            </a:pPr>
            <a:r>
              <a:rPr lang="en-US" altLang="zh-CN" dirty="0"/>
              <a:t>- </a:t>
            </a:r>
            <a:r>
              <a:rPr lang="zh-CN" altLang="en-US" dirty="0"/>
              <a:t>输入用户名和密码不匹配时，登陆失败</a:t>
            </a:r>
          </a:p>
          <a:p>
            <a:pPr>
              <a:lnSpc>
                <a:spcPct val="120000"/>
              </a:lnSpc>
            </a:pPr>
            <a:r>
              <a:rPr lang="en-US" altLang="zh-CN" dirty="0"/>
              <a:t>- </a:t>
            </a:r>
            <a:r>
              <a:rPr lang="zh-CN" altLang="en-US" dirty="0"/>
              <a:t>输入用户名和密码匹配时，登录成功</a:t>
            </a:r>
          </a:p>
          <a:p>
            <a:pPr>
              <a:lnSpc>
                <a:spcPct val="120000"/>
              </a:lnSpc>
            </a:pPr>
            <a:endParaRPr lang="en-US" altLang="zh-CN" dirty="0"/>
          </a:p>
          <a:p>
            <a:pPr>
              <a:lnSpc>
                <a:spcPct val="120000"/>
              </a:lnSpc>
            </a:pPr>
            <a:endParaRPr lang="zh-CN" altLang="en-US" dirty="0"/>
          </a:p>
          <a:p>
            <a:pPr>
              <a:lnSpc>
                <a:spcPct val="120000"/>
              </a:lnSpc>
            </a:pPr>
            <a:r>
              <a:rPr lang="zh-CN" altLang="en-US" sz="2000" b="1" dirty="0">
                <a:solidFill>
                  <a:srgbClr val="203864"/>
                </a:solidFill>
              </a:rPr>
              <a:t>测试方法：</a:t>
            </a:r>
          </a:p>
          <a:p>
            <a:pPr>
              <a:lnSpc>
                <a:spcPct val="120000"/>
              </a:lnSpc>
            </a:pPr>
            <a:r>
              <a:rPr lang="zh-CN" altLang="en-US" dirty="0"/>
              <a:t>参数的等价类划分考虑数据库中存在和不存在两种情况。对于存在情况，又可以划分为匹配和不匹配两种情况。</a:t>
            </a:r>
          </a:p>
        </p:txBody>
      </p:sp>
      <p:pic>
        <p:nvPicPr>
          <p:cNvPr id="18" name="图片 17">
            <a:extLst>
              <a:ext uri="{FF2B5EF4-FFF2-40B4-BE49-F238E27FC236}">
                <a16:creationId xmlns:a16="http://schemas.microsoft.com/office/drawing/2014/main" id="{9D7D87DB-3179-075C-B173-72612F5DF036}"/>
              </a:ext>
            </a:extLst>
          </p:cNvPr>
          <p:cNvPicPr>
            <a:picLocks noChangeAspect="1"/>
          </p:cNvPicPr>
          <p:nvPr/>
        </p:nvPicPr>
        <p:blipFill>
          <a:blip r:embed="rId5"/>
          <a:stretch>
            <a:fillRect/>
          </a:stretch>
        </p:blipFill>
        <p:spPr>
          <a:xfrm>
            <a:off x="1898074" y="5069161"/>
            <a:ext cx="7744690" cy="1594727"/>
          </a:xfrm>
          <a:prstGeom prst="rect">
            <a:avLst/>
          </a:prstGeom>
        </p:spPr>
      </p:pic>
    </p:spTree>
    <p:extLst>
      <p:ext uri="{BB962C8B-B14F-4D97-AF65-F5344CB8AC3E}">
        <p14:creationId xmlns:p14="http://schemas.microsoft.com/office/powerpoint/2010/main" val="218121449"/>
      </p:ext>
    </p:extLst>
  </p:cSld>
  <p:clrMapOvr>
    <a:masterClrMapping/>
  </p:clrMapOvr>
  <p:transition spd="slow" advTm="8409">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6157" y="373641"/>
            <a:ext cx="4129737"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用例分析与设计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sp>
        <p:nvSpPr>
          <p:cNvPr id="9" name="文本框 8">
            <a:extLst>
              <a:ext uri="{FF2B5EF4-FFF2-40B4-BE49-F238E27FC236}">
                <a16:creationId xmlns:a16="http://schemas.microsoft.com/office/drawing/2014/main" id="{AB5673F8-9B56-EEE7-216E-DE9D27D15F3B}"/>
              </a:ext>
            </a:extLst>
          </p:cNvPr>
          <p:cNvSpPr txBox="1"/>
          <p:nvPr/>
        </p:nvSpPr>
        <p:spPr>
          <a:xfrm>
            <a:off x="7585364" y="2322608"/>
            <a:ext cx="3906981" cy="3849591"/>
          </a:xfrm>
          <a:prstGeom prst="rect">
            <a:avLst/>
          </a:prstGeom>
        </p:spPr>
        <p:txBody>
          <a:bodyPr wrap="square" rtlCol="0">
            <a:spAutoFit/>
          </a:bodyPr>
          <a:lstStyle/>
          <a:p>
            <a:endParaRPr lang="zh-CN" altLang="en-US" dirty="0"/>
          </a:p>
        </p:txBody>
      </p:sp>
      <p:pic>
        <p:nvPicPr>
          <p:cNvPr id="11" name="图片 10">
            <a:extLst>
              <a:ext uri="{FF2B5EF4-FFF2-40B4-BE49-F238E27FC236}">
                <a16:creationId xmlns:a16="http://schemas.microsoft.com/office/drawing/2014/main" id="{42831725-FB0C-66B6-E29E-02DFC50923F2}"/>
              </a:ext>
            </a:extLst>
          </p:cNvPr>
          <p:cNvPicPr>
            <a:picLocks noChangeAspect="1"/>
          </p:cNvPicPr>
          <p:nvPr/>
        </p:nvPicPr>
        <p:blipFill>
          <a:blip r:embed="rId4"/>
          <a:stretch>
            <a:fillRect/>
          </a:stretch>
        </p:blipFill>
        <p:spPr>
          <a:xfrm>
            <a:off x="2900243" y="1515746"/>
            <a:ext cx="5900779" cy="2024932"/>
          </a:xfrm>
          <a:prstGeom prst="rect">
            <a:avLst/>
          </a:prstGeom>
        </p:spPr>
      </p:pic>
      <p:pic>
        <p:nvPicPr>
          <p:cNvPr id="13" name="图片 12">
            <a:extLst>
              <a:ext uri="{FF2B5EF4-FFF2-40B4-BE49-F238E27FC236}">
                <a16:creationId xmlns:a16="http://schemas.microsoft.com/office/drawing/2014/main" id="{F15CD032-1B0D-7330-9DFD-A330F9F0EFD8}"/>
              </a:ext>
            </a:extLst>
          </p:cNvPr>
          <p:cNvPicPr>
            <a:picLocks noChangeAspect="1"/>
          </p:cNvPicPr>
          <p:nvPr/>
        </p:nvPicPr>
        <p:blipFill>
          <a:blip r:embed="rId5"/>
          <a:stretch>
            <a:fillRect/>
          </a:stretch>
        </p:blipFill>
        <p:spPr>
          <a:xfrm>
            <a:off x="0" y="3907985"/>
            <a:ext cx="6037422" cy="1910036"/>
          </a:xfrm>
          <a:prstGeom prst="rect">
            <a:avLst/>
          </a:prstGeom>
        </p:spPr>
      </p:pic>
      <p:pic>
        <p:nvPicPr>
          <p:cNvPr id="16" name="图片 15">
            <a:extLst>
              <a:ext uri="{FF2B5EF4-FFF2-40B4-BE49-F238E27FC236}">
                <a16:creationId xmlns:a16="http://schemas.microsoft.com/office/drawing/2014/main" id="{2C6E9368-2A49-E9DE-982D-30ABE3006BDD}"/>
              </a:ext>
            </a:extLst>
          </p:cNvPr>
          <p:cNvPicPr>
            <a:picLocks noChangeAspect="1"/>
          </p:cNvPicPr>
          <p:nvPr/>
        </p:nvPicPr>
        <p:blipFill>
          <a:blip r:embed="rId6"/>
          <a:stretch>
            <a:fillRect/>
          </a:stretch>
        </p:blipFill>
        <p:spPr>
          <a:xfrm>
            <a:off x="6154580" y="3907986"/>
            <a:ext cx="5911098" cy="1910035"/>
          </a:xfrm>
          <a:prstGeom prst="rect">
            <a:avLst/>
          </a:prstGeom>
        </p:spPr>
      </p:pic>
    </p:spTree>
    <p:extLst>
      <p:ext uri="{BB962C8B-B14F-4D97-AF65-F5344CB8AC3E}">
        <p14:creationId xmlns:p14="http://schemas.microsoft.com/office/powerpoint/2010/main" val="379472259"/>
      </p:ext>
    </p:extLst>
  </p:cSld>
  <p:clrMapOvr>
    <a:masterClrMapping/>
  </p:clrMapOvr>
  <p:transition spd="slow" advTm="8409">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6157" y="373641"/>
            <a:ext cx="4129737" cy="523220"/>
          </a:xfrm>
          <a:prstGeom prst="rect">
            <a:avLst/>
          </a:prstGeom>
          <a:noFill/>
        </p:spPr>
        <p:txBody>
          <a:bodyPr wrap="square" rtlCol="0">
            <a:spAutoFit/>
          </a:bodyPr>
          <a:lstStyle/>
          <a:p>
            <a:r>
              <a:rPr lang="en-US" altLang="zh-CN" sz="2800" dirty="0" err="1">
                <a:solidFill>
                  <a:schemeClr val="tx1">
                    <a:lumMod val="85000"/>
                    <a:lumOff val="15000"/>
                  </a:schemeClr>
                </a:solidFill>
                <a:cs typeface="+mn-ea"/>
                <a:sym typeface="+mn-lt"/>
              </a:rPr>
              <a:t>addUser</a:t>
            </a:r>
            <a:r>
              <a:rPr lang="en-US" altLang="zh-CN" sz="2800" dirty="0">
                <a:solidFill>
                  <a:schemeClr val="tx1">
                    <a:lumMod val="85000"/>
                    <a:lumOff val="15000"/>
                  </a:schemeClr>
                </a:solidFill>
                <a:cs typeface="+mn-ea"/>
                <a:sym typeface="+mn-lt"/>
              </a:rPr>
              <a:t>()</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sp>
        <p:nvSpPr>
          <p:cNvPr id="9" name="文本框 8">
            <a:extLst>
              <a:ext uri="{FF2B5EF4-FFF2-40B4-BE49-F238E27FC236}">
                <a16:creationId xmlns:a16="http://schemas.microsoft.com/office/drawing/2014/main" id="{AB5673F8-9B56-EEE7-216E-DE9D27D15F3B}"/>
              </a:ext>
            </a:extLst>
          </p:cNvPr>
          <p:cNvSpPr txBox="1"/>
          <p:nvPr/>
        </p:nvSpPr>
        <p:spPr>
          <a:xfrm>
            <a:off x="7585364" y="2322608"/>
            <a:ext cx="3906981" cy="3849591"/>
          </a:xfrm>
          <a:prstGeom prst="rect">
            <a:avLst/>
          </a:prstGeom>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19D84B1F-985A-20AC-B486-BE369AFEC048}"/>
              </a:ext>
            </a:extLst>
          </p:cNvPr>
          <p:cNvSpPr txBox="1"/>
          <p:nvPr/>
        </p:nvSpPr>
        <p:spPr>
          <a:xfrm>
            <a:off x="6743061" y="1792390"/>
            <a:ext cx="4544290" cy="2471574"/>
          </a:xfrm>
          <a:prstGeom prst="rect">
            <a:avLst/>
          </a:prstGeom>
          <a:noFill/>
        </p:spPr>
        <p:txBody>
          <a:bodyPr wrap="square">
            <a:spAutoFit/>
          </a:bodyPr>
          <a:lstStyle/>
          <a:p>
            <a:pPr>
              <a:lnSpc>
                <a:spcPct val="120000"/>
              </a:lnSpc>
            </a:pPr>
            <a:r>
              <a:rPr lang="zh-CN" altLang="en-US" sz="2000" b="1" dirty="0">
                <a:solidFill>
                  <a:srgbClr val="203864"/>
                </a:solidFill>
              </a:rPr>
              <a:t>被测特性：</a:t>
            </a:r>
          </a:p>
          <a:p>
            <a:pPr>
              <a:lnSpc>
                <a:spcPct val="120000"/>
              </a:lnSpc>
            </a:pPr>
            <a:r>
              <a:rPr lang="en-US" altLang="zh-CN" dirty="0"/>
              <a:t>- </a:t>
            </a:r>
            <a:r>
              <a:rPr lang="zh-CN" altLang="en-US" dirty="0"/>
              <a:t>注册的用户名数据库中存在时，失败</a:t>
            </a:r>
          </a:p>
          <a:p>
            <a:pPr>
              <a:lnSpc>
                <a:spcPct val="120000"/>
              </a:lnSpc>
            </a:pPr>
            <a:r>
              <a:rPr lang="en-US" altLang="zh-CN" dirty="0"/>
              <a:t>- </a:t>
            </a:r>
            <a:r>
              <a:rPr lang="zh-CN" altLang="en-US" dirty="0"/>
              <a:t>注册用户名和数据库无重复时，成功</a:t>
            </a:r>
            <a:endParaRPr lang="en-US" altLang="zh-CN" dirty="0"/>
          </a:p>
          <a:p>
            <a:pPr>
              <a:lnSpc>
                <a:spcPct val="120000"/>
              </a:lnSpc>
            </a:pPr>
            <a:endParaRPr lang="zh-CN" altLang="en-US" dirty="0"/>
          </a:p>
          <a:p>
            <a:pPr>
              <a:lnSpc>
                <a:spcPct val="120000"/>
              </a:lnSpc>
            </a:pPr>
            <a:r>
              <a:rPr lang="zh-CN" altLang="en-US" sz="2000" b="1" dirty="0">
                <a:solidFill>
                  <a:srgbClr val="203864"/>
                </a:solidFill>
              </a:rPr>
              <a:t>测试方法：</a:t>
            </a:r>
          </a:p>
          <a:p>
            <a:pPr>
              <a:lnSpc>
                <a:spcPct val="120000"/>
              </a:lnSpc>
            </a:pPr>
            <a:r>
              <a:rPr lang="zh-CN" altLang="en-US" dirty="0"/>
              <a:t>参数的等价类划分为已被注册和未被注册两种情况。</a:t>
            </a:r>
          </a:p>
        </p:txBody>
      </p:sp>
      <p:pic>
        <p:nvPicPr>
          <p:cNvPr id="3" name="图片 2">
            <a:extLst>
              <a:ext uri="{FF2B5EF4-FFF2-40B4-BE49-F238E27FC236}">
                <a16:creationId xmlns:a16="http://schemas.microsoft.com/office/drawing/2014/main" id="{C182696F-DE89-DE7B-7BCB-BB871D5419E5}"/>
              </a:ext>
            </a:extLst>
          </p:cNvPr>
          <p:cNvPicPr>
            <a:picLocks noChangeAspect="1"/>
          </p:cNvPicPr>
          <p:nvPr/>
        </p:nvPicPr>
        <p:blipFill>
          <a:blip r:embed="rId4"/>
          <a:stretch>
            <a:fillRect/>
          </a:stretch>
        </p:blipFill>
        <p:spPr>
          <a:xfrm>
            <a:off x="992634" y="2039951"/>
            <a:ext cx="5329276" cy="1976452"/>
          </a:xfrm>
          <a:prstGeom prst="rect">
            <a:avLst/>
          </a:prstGeom>
        </p:spPr>
      </p:pic>
      <p:pic>
        <p:nvPicPr>
          <p:cNvPr id="11" name="图片 10">
            <a:extLst>
              <a:ext uri="{FF2B5EF4-FFF2-40B4-BE49-F238E27FC236}">
                <a16:creationId xmlns:a16="http://schemas.microsoft.com/office/drawing/2014/main" id="{49E60A80-D9F6-8FCC-4272-17CA37B538F3}"/>
              </a:ext>
            </a:extLst>
          </p:cNvPr>
          <p:cNvPicPr>
            <a:picLocks noChangeAspect="1"/>
          </p:cNvPicPr>
          <p:nvPr/>
        </p:nvPicPr>
        <p:blipFill>
          <a:blip r:embed="rId5"/>
          <a:stretch>
            <a:fillRect/>
          </a:stretch>
        </p:blipFill>
        <p:spPr>
          <a:xfrm>
            <a:off x="1002473" y="4672764"/>
            <a:ext cx="8967853" cy="1471623"/>
          </a:xfrm>
          <a:prstGeom prst="rect">
            <a:avLst/>
          </a:prstGeom>
        </p:spPr>
      </p:pic>
    </p:spTree>
    <p:extLst>
      <p:ext uri="{BB962C8B-B14F-4D97-AF65-F5344CB8AC3E}">
        <p14:creationId xmlns:p14="http://schemas.microsoft.com/office/powerpoint/2010/main" val="2647467558"/>
      </p:ext>
    </p:extLst>
  </p:cSld>
  <p:clrMapOvr>
    <a:masterClrMapping/>
  </p:clrMapOvr>
  <p:transition spd="slow" advTm="8409">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6157" y="373641"/>
            <a:ext cx="4129737"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用例分析与设计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sp>
        <p:nvSpPr>
          <p:cNvPr id="9" name="文本框 8">
            <a:extLst>
              <a:ext uri="{FF2B5EF4-FFF2-40B4-BE49-F238E27FC236}">
                <a16:creationId xmlns:a16="http://schemas.microsoft.com/office/drawing/2014/main" id="{AB5673F8-9B56-EEE7-216E-DE9D27D15F3B}"/>
              </a:ext>
            </a:extLst>
          </p:cNvPr>
          <p:cNvSpPr txBox="1"/>
          <p:nvPr/>
        </p:nvSpPr>
        <p:spPr>
          <a:xfrm>
            <a:off x="7585364" y="2322608"/>
            <a:ext cx="3906981" cy="3849591"/>
          </a:xfrm>
          <a:prstGeom prst="rect">
            <a:avLst/>
          </a:prstGeom>
        </p:spPr>
        <p:txBody>
          <a:bodyPr wrap="square" rtlCol="0">
            <a:spAutoFit/>
          </a:bodyPr>
          <a:lstStyle/>
          <a:p>
            <a:endParaRPr lang="zh-CN" altLang="en-US" dirty="0"/>
          </a:p>
        </p:txBody>
      </p:sp>
      <p:pic>
        <p:nvPicPr>
          <p:cNvPr id="3" name="图片 2">
            <a:extLst>
              <a:ext uri="{FF2B5EF4-FFF2-40B4-BE49-F238E27FC236}">
                <a16:creationId xmlns:a16="http://schemas.microsoft.com/office/drawing/2014/main" id="{2686C93E-93DC-08B1-5CA8-602A75B556D9}"/>
              </a:ext>
            </a:extLst>
          </p:cNvPr>
          <p:cNvPicPr>
            <a:picLocks noChangeAspect="1"/>
          </p:cNvPicPr>
          <p:nvPr/>
        </p:nvPicPr>
        <p:blipFill>
          <a:blip r:embed="rId4"/>
          <a:stretch>
            <a:fillRect/>
          </a:stretch>
        </p:blipFill>
        <p:spPr>
          <a:xfrm>
            <a:off x="1263112" y="1473914"/>
            <a:ext cx="8355981" cy="4742698"/>
          </a:xfrm>
          <a:prstGeom prst="rect">
            <a:avLst/>
          </a:prstGeom>
        </p:spPr>
      </p:pic>
    </p:spTree>
    <p:extLst>
      <p:ext uri="{BB962C8B-B14F-4D97-AF65-F5344CB8AC3E}">
        <p14:creationId xmlns:p14="http://schemas.microsoft.com/office/powerpoint/2010/main" val="2849643120"/>
      </p:ext>
    </p:extLst>
  </p:cSld>
  <p:clrMapOvr>
    <a:masterClrMapping/>
  </p:clrMapOvr>
  <p:transition spd="slow" advTm="8409">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6157" y="373641"/>
            <a:ext cx="4129737" cy="523220"/>
          </a:xfrm>
          <a:prstGeom prst="rect">
            <a:avLst/>
          </a:prstGeom>
          <a:noFill/>
        </p:spPr>
        <p:txBody>
          <a:bodyPr wrap="square" rtlCol="0">
            <a:spAutoFit/>
          </a:bodyPr>
          <a:lstStyle/>
          <a:p>
            <a:r>
              <a:rPr lang="en-US" altLang="zh-CN" sz="2800" dirty="0">
                <a:solidFill>
                  <a:schemeClr val="tx1">
                    <a:lumMod val="85000"/>
                    <a:lumOff val="15000"/>
                  </a:schemeClr>
                </a:solidFill>
                <a:cs typeface="+mn-ea"/>
                <a:sym typeface="+mn-lt"/>
              </a:rPr>
              <a:t>email()</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sp>
        <p:nvSpPr>
          <p:cNvPr id="9" name="文本框 8">
            <a:extLst>
              <a:ext uri="{FF2B5EF4-FFF2-40B4-BE49-F238E27FC236}">
                <a16:creationId xmlns:a16="http://schemas.microsoft.com/office/drawing/2014/main" id="{AB5673F8-9B56-EEE7-216E-DE9D27D15F3B}"/>
              </a:ext>
            </a:extLst>
          </p:cNvPr>
          <p:cNvSpPr txBox="1"/>
          <p:nvPr/>
        </p:nvSpPr>
        <p:spPr>
          <a:xfrm>
            <a:off x="7585364" y="2322608"/>
            <a:ext cx="3906981" cy="3849591"/>
          </a:xfrm>
          <a:prstGeom prst="rect">
            <a:avLst/>
          </a:prstGeom>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19D84B1F-985A-20AC-B486-BE369AFEC048}"/>
              </a:ext>
            </a:extLst>
          </p:cNvPr>
          <p:cNvSpPr txBox="1"/>
          <p:nvPr/>
        </p:nvSpPr>
        <p:spPr>
          <a:xfrm>
            <a:off x="6743061" y="1792390"/>
            <a:ext cx="4544290" cy="2471574"/>
          </a:xfrm>
          <a:prstGeom prst="rect">
            <a:avLst/>
          </a:prstGeom>
          <a:noFill/>
        </p:spPr>
        <p:txBody>
          <a:bodyPr wrap="square">
            <a:spAutoFit/>
          </a:bodyPr>
          <a:lstStyle/>
          <a:p>
            <a:pPr>
              <a:lnSpc>
                <a:spcPct val="120000"/>
              </a:lnSpc>
            </a:pPr>
            <a:r>
              <a:rPr lang="zh-CN" altLang="en-US" sz="2000" b="1" dirty="0">
                <a:solidFill>
                  <a:srgbClr val="203864"/>
                </a:solidFill>
              </a:rPr>
              <a:t>被测特性：</a:t>
            </a:r>
          </a:p>
          <a:p>
            <a:pPr>
              <a:lnSpc>
                <a:spcPct val="120000"/>
              </a:lnSpc>
            </a:pPr>
            <a:r>
              <a:rPr lang="en-US" altLang="zh-CN" dirty="0"/>
              <a:t>- </a:t>
            </a:r>
            <a:r>
              <a:rPr lang="zh-CN" altLang="en-US" dirty="0"/>
              <a:t>注册的邮箱数据库中存在时，失败</a:t>
            </a:r>
          </a:p>
          <a:p>
            <a:pPr>
              <a:lnSpc>
                <a:spcPct val="120000"/>
              </a:lnSpc>
            </a:pPr>
            <a:r>
              <a:rPr lang="en-US" altLang="zh-CN" dirty="0"/>
              <a:t>- </a:t>
            </a:r>
            <a:r>
              <a:rPr lang="zh-CN" altLang="en-US" dirty="0"/>
              <a:t>注册邮箱和数据库无重复时，成功</a:t>
            </a:r>
            <a:endParaRPr lang="en-US" altLang="zh-CN" dirty="0"/>
          </a:p>
          <a:p>
            <a:pPr>
              <a:lnSpc>
                <a:spcPct val="120000"/>
              </a:lnSpc>
            </a:pPr>
            <a:endParaRPr lang="zh-CN" altLang="en-US" dirty="0"/>
          </a:p>
          <a:p>
            <a:pPr>
              <a:lnSpc>
                <a:spcPct val="120000"/>
              </a:lnSpc>
            </a:pPr>
            <a:r>
              <a:rPr lang="zh-CN" altLang="en-US" sz="2000" b="1" dirty="0">
                <a:solidFill>
                  <a:srgbClr val="203864"/>
                </a:solidFill>
              </a:rPr>
              <a:t>测试方法：</a:t>
            </a:r>
          </a:p>
          <a:p>
            <a:pPr>
              <a:lnSpc>
                <a:spcPct val="120000"/>
              </a:lnSpc>
            </a:pPr>
            <a:r>
              <a:rPr lang="zh-CN" altLang="en-US" dirty="0"/>
              <a:t>参数的等价类划分为已被注册和未被注册两种情况。</a:t>
            </a:r>
          </a:p>
        </p:txBody>
      </p:sp>
      <p:pic>
        <p:nvPicPr>
          <p:cNvPr id="7" name="图片 6">
            <a:extLst>
              <a:ext uri="{FF2B5EF4-FFF2-40B4-BE49-F238E27FC236}">
                <a16:creationId xmlns:a16="http://schemas.microsoft.com/office/drawing/2014/main" id="{E0115D10-54AE-B0EF-8916-E0A521F9AC4D}"/>
              </a:ext>
            </a:extLst>
          </p:cNvPr>
          <p:cNvPicPr>
            <a:picLocks noChangeAspect="1"/>
          </p:cNvPicPr>
          <p:nvPr/>
        </p:nvPicPr>
        <p:blipFill>
          <a:blip r:embed="rId4"/>
          <a:stretch>
            <a:fillRect/>
          </a:stretch>
        </p:blipFill>
        <p:spPr>
          <a:xfrm>
            <a:off x="658428" y="1705947"/>
            <a:ext cx="5879639" cy="2541456"/>
          </a:xfrm>
          <a:prstGeom prst="rect">
            <a:avLst/>
          </a:prstGeom>
        </p:spPr>
      </p:pic>
      <p:pic>
        <p:nvPicPr>
          <p:cNvPr id="10" name="图片 9">
            <a:extLst>
              <a:ext uri="{FF2B5EF4-FFF2-40B4-BE49-F238E27FC236}">
                <a16:creationId xmlns:a16="http://schemas.microsoft.com/office/drawing/2014/main" id="{9854BF5C-ABFF-882E-AF41-B7CC84FCFC64}"/>
              </a:ext>
            </a:extLst>
          </p:cNvPr>
          <p:cNvPicPr>
            <a:picLocks noChangeAspect="1"/>
          </p:cNvPicPr>
          <p:nvPr/>
        </p:nvPicPr>
        <p:blipFill>
          <a:blip r:embed="rId5"/>
          <a:stretch>
            <a:fillRect/>
          </a:stretch>
        </p:blipFill>
        <p:spPr>
          <a:xfrm>
            <a:off x="1149676" y="4750871"/>
            <a:ext cx="9310756" cy="1533536"/>
          </a:xfrm>
          <a:prstGeom prst="rect">
            <a:avLst/>
          </a:prstGeom>
        </p:spPr>
      </p:pic>
    </p:spTree>
    <p:extLst>
      <p:ext uri="{BB962C8B-B14F-4D97-AF65-F5344CB8AC3E}">
        <p14:creationId xmlns:p14="http://schemas.microsoft.com/office/powerpoint/2010/main" val="908453425"/>
      </p:ext>
    </p:extLst>
  </p:cSld>
  <p:clrMapOvr>
    <a:masterClrMapping/>
  </p:clrMapOvr>
  <p:transition spd="slow" advTm="8409">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6157" y="373641"/>
            <a:ext cx="4129737"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用例分析与设计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sp>
        <p:nvSpPr>
          <p:cNvPr id="9" name="文本框 8">
            <a:extLst>
              <a:ext uri="{FF2B5EF4-FFF2-40B4-BE49-F238E27FC236}">
                <a16:creationId xmlns:a16="http://schemas.microsoft.com/office/drawing/2014/main" id="{AB5673F8-9B56-EEE7-216E-DE9D27D15F3B}"/>
              </a:ext>
            </a:extLst>
          </p:cNvPr>
          <p:cNvSpPr txBox="1"/>
          <p:nvPr/>
        </p:nvSpPr>
        <p:spPr>
          <a:xfrm>
            <a:off x="7585364" y="2322608"/>
            <a:ext cx="3906981" cy="3849591"/>
          </a:xfrm>
          <a:prstGeom prst="rect">
            <a:avLst/>
          </a:prstGeom>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1D50E7EF-C5BF-C5CB-3E1D-AEB6E3E82944}"/>
              </a:ext>
            </a:extLst>
          </p:cNvPr>
          <p:cNvPicPr>
            <a:picLocks noChangeAspect="1"/>
          </p:cNvPicPr>
          <p:nvPr/>
        </p:nvPicPr>
        <p:blipFill>
          <a:blip r:embed="rId4"/>
          <a:stretch>
            <a:fillRect/>
          </a:stretch>
        </p:blipFill>
        <p:spPr>
          <a:xfrm>
            <a:off x="1457291" y="1507599"/>
            <a:ext cx="7956873" cy="4607470"/>
          </a:xfrm>
          <a:prstGeom prst="rect">
            <a:avLst/>
          </a:prstGeom>
        </p:spPr>
      </p:pic>
    </p:spTree>
    <p:extLst>
      <p:ext uri="{BB962C8B-B14F-4D97-AF65-F5344CB8AC3E}">
        <p14:creationId xmlns:p14="http://schemas.microsoft.com/office/powerpoint/2010/main" val="3258255827"/>
      </p:ext>
    </p:extLst>
  </p:cSld>
  <p:clrMapOvr>
    <a:masterClrMapping/>
  </p:clrMapOvr>
  <p:transition spd="slow" advTm="8409">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3271" y="384117"/>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自动化测试</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t>automated testing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12" name="图片 11">
            <a:extLst>
              <a:ext uri="{FF2B5EF4-FFF2-40B4-BE49-F238E27FC236}">
                <a16:creationId xmlns:a16="http://schemas.microsoft.com/office/drawing/2014/main" id="{424200FA-A566-9235-1D96-DC9F2CCD2A65}"/>
              </a:ext>
            </a:extLst>
          </p:cNvPr>
          <p:cNvPicPr>
            <a:picLocks noChangeAspect="1"/>
          </p:cNvPicPr>
          <p:nvPr/>
        </p:nvPicPr>
        <p:blipFill>
          <a:blip r:embed="rId4"/>
          <a:stretch>
            <a:fillRect/>
          </a:stretch>
        </p:blipFill>
        <p:spPr>
          <a:xfrm>
            <a:off x="796413" y="2071744"/>
            <a:ext cx="3105161" cy="1357256"/>
          </a:xfrm>
          <a:prstGeom prst="rect">
            <a:avLst/>
          </a:prstGeom>
        </p:spPr>
      </p:pic>
      <p:pic>
        <p:nvPicPr>
          <p:cNvPr id="3" name="图片 2">
            <a:extLst>
              <a:ext uri="{FF2B5EF4-FFF2-40B4-BE49-F238E27FC236}">
                <a16:creationId xmlns:a16="http://schemas.microsoft.com/office/drawing/2014/main" id="{81CAE8FE-A451-BBE9-31FC-974D0BEA3889}"/>
              </a:ext>
            </a:extLst>
          </p:cNvPr>
          <p:cNvPicPr>
            <a:picLocks noChangeAspect="1"/>
          </p:cNvPicPr>
          <p:nvPr/>
        </p:nvPicPr>
        <p:blipFill>
          <a:blip r:embed="rId5"/>
          <a:stretch>
            <a:fillRect/>
          </a:stretch>
        </p:blipFill>
        <p:spPr>
          <a:xfrm>
            <a:off x="4189452" y="1800214"/>
            <a:ext cx="6315306" cy="4584164"/>
          </a:xfrm>
          <a:prstGeom prst="rect">
            <a:avLst/>
          </a:prstGeom>
        </p:spPr>
      </p:pic>
    </p:spTree>
    <p:extLst>
      <p:ext uri="{BB962C8B-B14F-4D97-AF65-F5344CB8AC3E}">
        <p14:creationId xmlns:p14="http://schemas.microsoft.com/office/powerpoint/2010/main" val="614933750"/>
      </p:ext>
    </p:extLst>
  </p:cSld>
  <p:clrMapOvr>
    <a:masterClrMapping/>
  </p:clrMapOvr>
  <p:transition spd="slow" advTm="8409">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3</a:t>
            </a:r>
            <a:endParaRPr lang="zh-CN" altLang="en-US" sz="13800" b="1" dirty="0">
              <a:solidFill>
                <a:schemeClr val="bg1"/>
              </a:solidFill>
              <a:cs typeface="+mn-ea"/>
              <a:sym typeface="+mn-lt"/>
            </a:endParaRPr>
          </a:p>
        </p:txBody>
      </p:sp>
      <p:sp>
        <p:nvSpPr>
          <p:cNvPr id="8" name="文本框 7"/>
          <p:cNvSpPr txBox="1"/>
          <p:nvPr/>
        </p:nvSpPr>
        <p:spPr>
          <a:xfrm>
            <a:off x="4476985" y="2420811"/>
            <a:ext cx="5000390" cy="769441"/>
          </a:xfrm>
          <a:prstGeom prst="rect">
            <a:avLst/>
          </a:prstGeom>
          <a:noFill/>
        </p:spPr>
        <p:txBody>
          <a:bodyPr wrap="square" rtlCol="0">
            <a:spAutoFit/>
          </a:bodyPr>
          <a:lstStyle/>
          <a:p>
            <a:pPr algn="dist"/>
            <a:r>
              <a:rPr lang="zh-CN" altLang="en-US" sz="4400" dirty="0">
                <a:solidFill>
                  <a:srgbClr val="1C4885"/>
                </a:solidFill>
                <a:cs typeface="+mn-ea"/>
                <a:sym typeface="+mn-lt"/>
              </a:rPr>
              <a:t>集成测试</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956524" y="3583857"/>
            <a:ext cx="4041311" cy="338554"/>
          </a:xfrm>
          <a:prstGeom prst="rect">
            <a:avLst/>
          </a:prstGeom>
          <a:noFill/>
        </p:spPr>
        <p:txBody>
          <a:bodyPr wrap="square" rtlCol="0">
            <a:spAutoFit/>
          </a:bodyPr>
          <a:lstStyle/>
          <a:p>
            <a:pPr algn="dist"/>
            <a:r>
              <a:rPr lang="en-US" altLang="zh-CN" sz="1600" dirty="0">
                <a:solidFill>
                  <a:schemeClr val="tx1">
                    <a:lumMod val="85000"/>
                    <a:lumOff val="15000"/>
                  </a:schemeClr>
                </a:solidFill>
                <a:cs typeface="+mn-ea"/>
                <a:sym typeface="+mn-lt"/>
              </a:rPr>
              <a:t>Integration Testing</a:t>
            </a:r>
            <a:endParaRPr lang="zh-CN" altLang="en-US" sz="1600" dirty="0">
              <a:solidFill>
                <a:schemeClr val="tx1">
                  <a:lumMod val="85000"/>
                  <a:lumOff val="15000"/>
                </a:schemeClr>
              </a:solidFill>
              <a:cs typeface="+mn-ea"/>
              <a:sym typeface="+mn-lt"/>
            </a:endParaRPr>
          </a:p>
        </p:txBody>
      </p:sp>
      <p:pic>
        <p:nvPicPr>
          <p:cNvPr id="11" name="图片 10">
            <a:extLst>
              <a:ext uri="{FF2B5EF4-FFF2-40B4-BE49-F238E27FC236}">
                <a16:creationId xmlns:a16="http://schemas.microsoft.com/office/drawing/2014/main" id="{0069407E-921D-40DF-B6A9-85D5D6D692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2577315452"/>
      </p:ext>
    </p:extLst>
  </p:cSld>
  <p:clrMapOvr>
    <a:masterClrMapping/>
  </p:clrMapOvr>
  <p:transition spd="slow" advTm="844">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接口分析</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2538451"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Interface  Analysis</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14" name="图片 13">
            <a:extLst>
              <a:ext uri="{FF2B5EF4-FFF2-40B4-BE49-F238E27FC236}">
                <a16:creationId xmlns:a16="http://schemas.microsoft.com/office/drawing/2014/main" id="{7E3416E7-BA36-2EB4-BB86-E3E93506A7E5}"/>
              </a:ext>
            </a:extLst>
          </p:cNvPr>
          <p:cNvPicPr>
            <a:picLocks noChangeAspect="1"/>
          </p:cNvPicPr>
          <p:nvPr/>
        </p:nvPicPr>
        <p:blipFill>
          <a:blip r:embed="rId4"/>
          <a:stretch>
            <a:fillRect/>
          </a:stretch>
        </p:blipFill>
        <p:spPr>
          <a:xfrm>
            <a:off x="691636" y="2363238"/>
            <a:ext cx="7071237" cy="1769134"/>
          </a:xfrm>
          <a:prstGeom prst="rect">
            <a:avLst/>
          </a:prstGeom>
        </p:spPr>
      </p:pic>
      <p:sp>
        <p:nvSpPr>
          <p:cNvPr id="18" name="文本框 17">
            <a:extLst>
              <a:ext uri="{FF2B5EF4-FFF2-40B4-BE49-F238E27FC236}">
                <a16:creationId xmlns:a16="http://schemas.microsoft.com/office/drawing/2014/main" id="{4599CC94-7361-95FC-26C3-441716840F93}"/>
              </a:ext>
            </a:extLst>
          </p:cNvPr>
          <p:cNvSpPr txBox="1"/>
          <p:nvPr/>
        </p:nvSpPr>
        <p:spPr>
          <a:xfrm>
            <a:off x="691636" y="1641946"/>
            <a:ext cx="4519371" cy="461665"/>
          </a:xfrm>
          <a:prstGeom prst="rect">
            <a:avLst/>
          </a:prstGeom>
          <a:noFill/>
        </p:spPr>
        <p:txBody>
          <a:bodyPr wrap="square" rtlCol="0">
            <a:spAutoFit/>
          </a:bodyPr>
          <a:lstStyle/>
          <a:p>
            <a:r>
              <a:rPr lang="zh-CN" altLang="en-US" sz="2400" dirty="0">
                <a:solidFill>
                  <a:schemeClr val="accent1">
                    <a:lumMod val="50000"/>
                  </a:schemeClr>
                </a:solidFill>
              </a:rPr>
              <a:t>注册登录模块与界面的接口</a:t>
            </a:r>
          </a:p>
        </p:txBody>
      </p:sp>
      <p:pic>
        <p:nvPicPr>
          <p:cNvPr id="11" name="图片 10">
            <a:extLst>
              <a:ext uri="{FF2B5EF4-FFF2-40B4-BE49-F238E27FC236}">
                <a16:creationId xmlns:a16="http://schemas.microsoft.com/office/drawing/2014/main" id="{0C2E36C6-7464-D774-F266-487146CD79A6}"/>
              </a:ext>
            </a:extLst>
          </p:cNvPr>
          <p:cNvPicPr>
            <a:picLocks noChangeAspect="1"/>
          </p:cNvPicPr>
          <p:nvPr/>
        </p:nvPicPr>
        <p:blipFill>
          <a:blip r:embed="rId5"/>
          <a:stretch>
            <a:fillRect/>
          </a:stretch>
        </p:blipFill>
        <p:spPr>
          <a:xfrm>
            <a:off x="691636" y="4949836"/>
            <a:ext cx="7044660" cy="1769134"/>
          </a:xfrm>
          <a:prstGeom prst="rect">
            <a:avLst/>
          </a:prstGeom>
        </p:spPr>
      </p:pic>
      <p:sp>
        <p:nvSpPr>
          <p:cNvPr id="12" name="文本框 11">
            <a:extLst>
              <a:ext uri="{FF2B5EF4-FFF2-40B4-BE49-F238E27FC236}">
                <a16:creationId xmlns:a16="http://schemas.microsoft.com/office/drawing/2014/main" id="{7355C8C7-4307-09FE-CAD1-312CB79DF12F}"/>
              </a:ext>
            </a:extLst>
          </p:cNvPr>
          <p:cNvSpPr txBox="1"/>
          <p:nvPr/>
        </p:nvSpPr>
        <p:spPr>
          <a:xfrm>
            <a:off x="691636" y="4262459"/>
            <a:ext cx="4519371" cy="461665"/>
          </a:xfrm>
          <a:prstGeom prst="rect">
            <a:avLst/>
          </a:prstGeom>
          <a:noFill/>
        </p:spPr>
        <p:txBody>
          <a:bodyPr wrap="square" rtlCol="0">
            <a:spAutoFit/>
          </a:bodyPr>
          <a:lstStyle/>
          <a:p>
            <a:r>
              <a:rPr lang="zh-CN" altLang="en-US" sz="2400" dirty="0">
                <a:solidFill>
                  <a:schemeClr val="accent1">
                    <a:lumMod val="50000"/>
                  </a:schemeClr>
                </a:solidFill>
              </a:rPr>
              <a:t>本系统与</a:t>
            </a:r>
            <a:r>
              <a:rPr lang="en-US" altLang="zh-CN" sz="2400" dirty="0">
                <a:solidFill>
                  <a:schemeClr val="accent1">
                    <a:lumMod val="50000"/>
                  </a:schemeClr>
                </a:solidFill>
              </a:rPr>
              <a:t>PLC</a:t>
            </a:r>
            <a:r>
              <a:rPr lang="zh-CN" altLang="en-US" sz="2400" dirty="0">
                <a:solidFill>
                  <a:schemeClr val="accent1">
                    <a:lumMod val="50000"/>
                  </a:schemeClr>
                </a:solidFill>
              </a:rPr>
              <a:t>系统的接口</a:t>
            </a:r>
          </a:p>
        </p:txBody>
      </p:sp>
    </p:spTree>
    <p:extLst>
      <p:ext uri="{BB962C8B-B14F-4D97-AF65-F5344CB8AC3E}">
        <p14:creationId xmlns:p14="http://schemas.microsoft.com/office/powerpoint/2010/main" val="104714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88709" y="5737122"/>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4" y="294968"/>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908282" y="1533116"/>
            <a:ext cx="2325946" cy="830997"/>
          </a:xfrm>
          <a:prstGeom prst="rect">
            <a:avLst/>
          </a:prstGeom>
          <a:noFill/>
        </p:spPr>
        <p:txBody>
          <a:bodyPr wrap="square" rtlCol="0">
            <a:spAutoFit/>
          </a:bodyPr>
          <a:lstStyle/>
          <a:p>
            <a:pPr algn="dist"/>
            <a:r>
              <a:rPr lang="zh-CN" altLang="en-US" sz="4800" dirty="0">
                <a:solidFill>
                  <a:srgbClr val="1C4885"/>
                </a:solidFill>
                <a:cs typeface="+mn-ea"/>
                <a:sym typeface="+mn-lt"/>
              </a:rPr>
              <a:t>目录</a:t>
            </a:r>
          </a:p>
        </p:txBody>
      </p:sp>
      <p:sp>
        <p:nvSpPr>
          <p:cNvPr id="8" name="文本框 7"/>
          <p:cNvSpPr txBox="1"/>
          <p:nvPr/>
        </p:nvSpPr>
        <p:spPr>
          <a:xfrm>
            <a:off x="1908283" y="1152768"/>
            <a:ext cx="2325945" cy="400110"/>
          </a:xfrm>
          <a:prstGeom prst="rect">
            <a:avLst/>
          </a:prstGeom>
          <a:noFill/>
        </p:spPr>
        <p:txBody>
          <a:bodyPr wrap="square" rtlCol="0">
            <a:spAutoFit/>
          </a:bodyPr>
          <a:lstStyle/>
          <a:p>
            <a:pPr algn="dist"/>
            <a:r>
              <a:rPr lang="en-US" altLang="zh-CN" sz="2000" dirty="0">
                <a:solidFill>
                  <a:srgbClr val="1C4885"/>
                </a:solidFill>
                <a:cs typeface="+mn-ea"/>
                <a:sym typeface="+mn-lt"/>
              </a:rPr>
              <a:t>CONTENT</a:t>
            </a:r>
            <a:endParaRPr lang="zh-CN" altLang="en-US" sz="2000" dirty="0">
              <a:solidFill>
                <a:srgbClr val="1C4885"/>
              </a:solidFill>
              <a:cs typeface="+mn-ea"/>
              <a:sym typeface="+mn-lt"/>
            </a:endParaRPr>
          </a:p>
        </p:txBody>
      </p:sp>
      <p:sp>
        <p:nvSpPr>
          <p:cNvPr id="9" name="椭圆 8"/>
          <p:cNvSpPr/>
          <p:nvPr/>
        </p:nvSpPr>
        <p:spPr>
          <a:xfrm>
            <a:off x="2865109" y="3154146"/>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01</a:t>
            </a:r>
            <a:endParaRPr lang="zh-CN" altLang="en-US" sz="1200" b="1" dirty="0">
              <a:solidFill>
                <a:schemeClr val="bg1"/>
              </a:solidFill>
              <a:cs typeface="+mn-ea"/>
              <a:sym typeface="+mn-lt"/>
            </a:endParaRPr>
          </a:p>
        </p:txBody>
      </p:sp>
      <p:sp>
        <p:nvSpPr>
          <p:cNvPr id="10" name="文本框 9"/>
          <p:cNvSpPr txBox="1"/>
          <p:nvPr/>
        </p:nvSpPr>
        <p:spPr>
          <a:xfrm>
            <a:off x="3629607" y="3146311"/>
            <a:ext cx="1955790" cy="462163"/>
          </a:xfrm>
          <a:prstGeom prst="rect">
            <a:avLst/>
          </a:prstGeom>
          <a:noFill/>
        </p:spPr>
        <p:txBody>
          <a:bodyPr wrap="square" rtlCol="0">
            <a:spAutoFit/>
          </a:bodyPr>
          <a:lstStyle/>
          <a:p>
            <a:pPr algn="dist"/>
            <a:r>
              <a:rPr lang="zh-CN" altLang="en-US" sz="2400" dirty="0">
                <a:solidFill>
                  <a:srgbClr val="1C4885"/>
                </a:solidFill>
                <a:cs typeface="+mn-ea"/>
                <a:sym typeface="+mn-lt"/>
              </a:rPr>
              <a:t>项目回顾</a:t>
            </a:r>
          </a:p>
        </p:txBody>
      </p:sp>
      <p:sp>
        <p:nvSpPr>
          <p:cNvPr id="11" name="文本框 10"/>
          <p:cNvSpPr txBox="1"/>
          <p:nvPr/>
        </p:nvSpPr>
        <p:spPr>
          <a:xfrm>
            <a:off x="3697209" y="3580088"/>
            <a:ext cx="2275795" cy="307777"/>
          </a:xfrm>
          <a:prstGeom prst="rect">
            <a:avLst/>
          </a:prstGeom>
          <a:noFill/>
        </p:spPr>
        <p:txBody>
          <a:bodyPr wrap="square" rtlCol="0">
            <a:spAutoFit/>
          </a:bodyPr>
          <a:lstStyle/>
          <a:p>
            <a:pPr algn="dist"/>
            <a:r>
              <a:rPr lang="en-US" altLang="zh-CN" sz="1400" dirty="0">
                <a:cs typeface="+mn-ea"/>
                <a:sym typeface="+mn-lt"/>
              </a:rPr>
              <a:t>Project Review</a:t>
            </a:r>
            <a:endParaRPr lang="zh-CN" altLang="en-US" sz="1400" dirty="0">
              <a:cs typeface="+mn-ea"/>
              <a:sym typeface="+mn-lt"/>
            </a:endParaRPr>
          </a:p>
        </p:txBody>
      </p:sp>
      <p:sp>
        <p:nvSpPr>
          <p:cNvPr id="12" name="椭圆 11"/>
          <p:cNvSpPr/>
          <p:nvPr/>
        </p:nvSpPr>
        <p:spPr>
          <a:xfrm>
            <a:off x="6524809" y="4296341"/>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04</a:t>
            </a:r>
            <a:endParaRPr lang="zh-CN" altLang="en-US" sz="1200" b="1" dirty="0">
              <a:solidFill>
                <a:schemeClr val="bg1"/>
              </a:solidFill>
              <a:cs typeface="+mn-ea"/>
              <a:sym typeface="+mn-lt"/>
            </a:endParaRPr>
          </a:p>
        </p:txBody>
      </p:sp>
      <p:sp>
        <p:nvSpPr>
          <p:cNvPr id="13" name="文本框 12"/>
          <p:cNvSpPr txBox="1"/>
          <p:nvPr/>
        </p:nvSpPr>
        <p:spPr>
          <a:xfrm>
            <a:off x="7289305" y="4289004"/>
            <a:ext cx="2031442" cy="461665"/>
          </a:xfrm>
          <a:prstGeom prst="rect">
            <a:avLst/>
          </a:prstGeom>
          <a:noFill/>
        </p:spPr>
        <p:txBody>
          <a:bodyPr wrap="square" rtlCol="0">
            <a:spAutoFit/>
          </a:bodyPr>
          <a:lstStyle/>
          <a:p>
            <a:pPr algn="dist"/>
            <a:r>
              <a:rPr lang="zh-CN" altLang="en-US" sz="2400" dirty="0">
                <a:solidFill>
                  <a:srgbClr val="1C4885"/>
                </a:solidFill>
                <a:cs typeface="+mn-ea"/>
                <a:sym typeface="+mn-lt"/>
              </a:rPr>
              <a:t>系统测试</a:t>
            </a:r>
          </a:p>
        </p:txBody>
      </p:sp>
      <p:sp>
        <p:nvSpPr>
          <p:cNvPr id="14" name="文本框 13"/>
          <p:cNvSpPr txBox="1"/>
          <p:nvPr/>
        </p:nvSpPr>
        <p:spPr>
          <a:xfrm>
            <a:off x="7363047" y="4722283"/>
            <a:ext cx="2031442" cy="307777"/>
          </a:xfrm>
          <a:prstGeom prst="rect">
            <a:avLst/>
          </a:prstGeom>
          <a:noFill/>
        </p:spPr>
        <p:txBody>
          <a:bodyPr wrap="square" rtlCol="0">
            <a:spAutoFit/>
          </a:bodyPr>
          <a:lstStyle/>
          <a:p>
            <a:pPr algn="dist"/>
            <a:r>
              <a:rPr lang="en-US" altLang="zh-CN" sz="1400" dirty="0">
                <a:cs typeface="+mn-ea"/>
                <a:sym typeface="+mn-lt"/>
              </a:rPr>
              <a:t>System Test</a:t>
            </a:r>
            <a:endParaRPr lang="zh-CN" altLang="en-US" sz="1400" dirty="0">
              <a:cs typeface="+mn-ea"/>
              <a:sym typeface="+mn-lt"/>
            </a:endParaRPr>
          </a:p>
        </p:txBody>
      </p:sp>
      <p:pic>
        <p:nvPicPr>
          <p:cNvPr id="22" name="图片 21">
            <a:extLst>
              <a:ext uri="{FF2B5EF4-FFF2-40B4-BE49-F238E27FC236}">
                <a16:creationId xmlns:a16="http://schemas.microsoft.com/office/drawing/2014/main" id="{BB4010A3-E19D-4532-91A0-A311B8D12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
        <p:nvSpPr>
          <p:cNvPr id="21" name="椭圆 20">
            <a:extLst>
              <a:ext uri="{FF2B5EF4-FFF2-40B4-BE49-F238E27FC236}">
                <a16:creationId xmlns:a16="http://schemas.microsoft.com/office/drawing/2014/main" id="{CE78386A-9E3D-4888-8868-90CA37B7C77F}"/>
              </a:ext>
            </a:extLst>
          </p:cNvPr>
          <p:cNvSpPr/>
          <p:nvPr/>
        </p:nvSpPr>
        <p:spPr>
          <a:xfrm>
            <a:off x="6524807" y="3092741"/>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02</a:t>
            </a:r>
            <a:endParaRPr lang="zh-CN" altLang="en-US" sz="1200" b="1" dirty="0">
              <a:solidFill>
                <a:schemeClr val="bg1"/>
              </a:solidFill>
              <a:cs typeface="+mn-ea"/>
              <a:sym typeface="+mn-lt"/>
            </a:endParaRPr>
          </a:p>
        </p:txBody>
      </p:sp>
      <p:sp>
        <p:nvSpPr>
          <p:cNvPr id="23" name="文本框 22">
            <a:extLst>
              <a:ext uri="{FF2B5EF4-FFF2-40B4-BE49-F238E27FC236}">
                <a16:creationId xmlns:a16="http://schemas.microsoft.com/office/drawing/2014/main" id="{27B6388F-3147-4D5A-A3DC-3D545EDDDA41}"/>
              </a:ext>
            </a:extLst>
          </p:cNvPr>
          <p:cNvSpPr txBox="1"/>
          <p:nvPr/>
        </p:nvSpPr>
        <p:spPr>
          <a:xfrm>
            <a:off x="7289305" y="3084906"/>
            <a:ext cx="2117516" cy="461665"/>
          </a:xfrm>
          <a:prstGeom prst="rect">
            <a:avLst/>
          </a:prstGeom>
          <a:noFill/>
        </p:spPr>
        <p:txBody>
          <a:bodyPr wrap="square" rtlCol="0">
            <a:spAutoFit/>
          </a:bodyPr>
          <a:lstStyle/>
          <a:p>
            <a:pPr algn="dist"/>
            <a:r>
              <a:rPr lang="zh-CN" altLang="en-US" sz="2400" dirty="0">
                <a:solidFill>
                  <a:srgbClr val="1C4885"/>
                </a:solidFill>
                <a:cs typeface="+mn-ea"/>
                <a:sym typeface="+mn-lt"/>
              </a:rPr>
              <a:t>单元测试</a:t>
            </a:r>
          </a:p>
        </p:txBody>
      </p:sp>
      <p:sp>
        <p:nvSpPr>
          <p:cNvPr id="24" name="文本框 23">
            <a:extLst>
              <a:ext uri="{FF2B5EF4-FFF2-40B4-BE49-F238E27FC236}">
                <a16:creationId xmlns:a16="http://schemas.microsoft.com/office/drawing/2014/main" id="{90F45EF8-6D07-4D76-89BF-BD3DF2E3BB8E}"/>
              </a:ext>
            </a:extLst>
          </p:cNvPr>
          <p:cNvSpPr txBox="1"/>
          <p:nvPr/>
        </p:nvSpPr>
        <p:spPr>
          <a:xfrm>
            <a:off x="7356908" y="3518683"/>
            <a:ext cx="1504404" cy="307777"/>
          </a:xfrm>
          <a:prstGeom prst="rect">
            <a:avLst/>
          </a:prstGeom>
          <a:noFill/>
        </p:spPr>
        <p:txBody>
          <a:bodyPr wrap="square" rtlCol="0">
            <a:spAutoFit/>
          </a:bodyPr>
          <a:lstStyle/>
          <a:p>
            <a:pPr algn="dist"/>
            <a:r>
              <a:rPr lang="en-US" altLang="zh-CN" sz="1400" dirty="0">
                <a:cs typeface="+mn-ea"/>
                <a:sym typeface="+mn-lt"/>
              </a:rPr>
              <a:t>Unit Test</a:t>
            </a:r>
            <a:endParaRPr lang="zh-CN" altLang="en-US" sz="1400" dirty="0">
              <a:cs typeface="+mn-ea"/>
              <a:sym typeface="+mn-lt"/>
            </a:endParaRPr>
          </a:p>
        </p:txBody>
      </p:sp>
      <p:sp>
        <p:nvSpPr>
          <p:cNvPr id="25" name="椭圆 24">
            <a:extLst>
              <a:ext uri="{FF2B5EF4-FFF2-40B4-BE49-F238E27FC236}">
                <a16:creationId xmlns:a16="http://schemas.microsoft.com/office/drawing/2014/main" id="{576BF52C-4F80-4CA6-95AC-521D79D1F355}"/>
              </a:ext>
            </a:extLst>
          </p:cNvPr>
          <p:cNvSpPr/>
          <p:nvPr/>
        </p:nvSpPr>
        <p:spPr>
          <a:xfrm>
            <a:off x="2854794" y="4370566"/>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03</a:t>
            </a:r>
            <a:endParaRPr lang="zh-CN" altLang="en-US" sz="1200" b="1" dirty="0">
              <a:solidFill>
                <a:schemeClr val="bg1"/>
              </a:solidFill>
              <a:cs typeface="+mn-ea"/>
              <a:sym typeface="+mn-lt"/>
            </a:endParaRPr>
          </a:p>
        </p:txBody>
      </p:sp>
      <p:sp>
        <p:nvSpPr>
          <p:cNvPr id="26" name="文本框 25">
            <a:extLst>
              <a:ext uri="{FF2B5EF4-FFF2-40B4-BE49-F238E27FC236}">
                <a16:creationId xmlns:a16="http://schemas.microsoft.com/office/drawing/2014/main" id="{A92C21D4-1D87-4953-BB9E-AC3332C405EB}"/>
              </a:ext>
            </a:extLst>
          </p:cNvPr>
          <p:cNvSpPr txBox="1"/>
          <p:nvPr/>
        </p:nvSpPr>
        <p:spPr>
          <a:xfrm>
            <a:off x="3655885" y="4354558"/>
            <a:ext cx="1955790" cy="462163"/>
          </a:xfrm>
          <a:prstGeom prst="rect">
            <a:avLst/>
          </a:prstGeom>
          <a:noFill/>
        </p:spPr>
        <p:txBody>
          <a:bodyPr wrap="square" rtlCol="0">
            <a:spAutoFit/>
          </a:bodyPr>
          <a:lstStyle/>
          <a:p>
            <a:pPr algn="dist"/>
            <a:r>
              <a:rPr lang="zh-CN" altLang="en-US" sz="2400" dirty="0">
                <a:solidFill>
                  <a:srgbClr val="1C4885"/>
                </a:solidFill>
                <a:cs typeface="+mn-ea"/>
                <a:sym typeface="+mn-lt"/>
              </a:rPr>
              <a:t>集成测试</a:t>
            </a:r>
          </a:p>
        </p:txBody>
      </p:sp>
      <p:sp>
        <p:nvSpPr>
          <p:cNvPr id="27" name="文本框 26">
            <a:extLst>
              <a:ext uri="{FF2B5EF4-FFF2-40B4-BE49-F238E27FC236}">
                <a16:creationId xmlns:a16="http://schemas.microsoft.com/office/drawing/2014/main" id="{FEFAB57D-4AEC-49D2-A540-EF569A0349D2}"/>
              </a:ext>
            </a:extLst>
          </p:cNvPr>
          <p:cNvSpPr txBox="1"/>
          <p:nvPr/>
        </p:nvSpPr>
        <p:spPr>
          <a:xfrm>
            <a:off x="3723487" y="4788336"/>
            <a:ext cx="2082652" cy="307777"/>
          </a:xfrm>
          <a:prstGeom prst="rect">
            <a:avLst/>
          </a:prstGeom>
          <a:noFill/>
        </p:spPr>
        <p:txBody>
          <a:bodyPr wrap="square" rtlCol="0">
            <a:spAutoFit/>
          </a:bodyPr>
          <a:lstStyle/>
          <a:p>
            <a:pPr algn="dist"/>
            <a:r>
              <a:rPr lang="en-US" altLang="zh-CN" sz="1400" dirty="0"/>
              <a:t>Integration test</a:t>
            </a:r>
            <a:endParaRPr lang="zh-CN" altLang="en-US" sz="1400" dirty="0">
              <a:cs typeface="+mn-ea"/>
              <a:sym typeface="+mn-lt"/>
            </a:endParaRPr>
          </a:p>
        </p:txBody>
      </p:sp>
    </p:spTree>
    <p:extLst>
      <p:ext uri="{BB962C8B-B14F-4D97-AF65-F5344CB8AC3E}">
        <p14:creationId xmlns:p14="http://schemas.microsoft.com/office/powerpoint/2010/main" val="2602993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接口分析</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2538451"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Interface  Analysis</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14" name="图片 13">
            <a:extLst>
              <a:ext uri="{FF2B5EF4-FFF2-40B4-BE49-F238E27FC236}">
                <a16:creationId xmlns:a16="http://schemas.microsoft.com/office/drawing/2014/main" id="{7E3416E7-BA36-2EB4-BB86-E3E93506A7E5}"/>
              </a:ext>
            </a:extLst>
          </p:cNvPr>
          <p:cNvPicPr>
            <a:picLocks noChangeAspect="1"/>
          </p:cNvPicPr>
          <p:nvPr/>
        </p:nvPicPr>
        <p:blipFill>
          <a:blip r:embed="rId4"/>
          <a:stretch>
            <a:fillRect/>
          </a:stretch>
        </p:blipFill>
        <p:spPr>
          <a:xfrm>
            <a:off x="796413" y="2597118"/>
            <a:ext cx="9012605" cy="2254840"/>
          </a:xfrm>
          <a:prstGeom prst="rect">
            <a:avLst/>
          </a:prstGeom>
        </p:spPr>
      </p:pic>
      <p:sp>
        <p:nvSpPr>
          <p:cNvPr id="18" name="文本框 17">
            <a:extLst>
              <a:ext uri="{FF2B5EF4-FFF2-40B4-BE49-F238E27FC236}">
                <a16:creationId xmlns:a16="http://schemas.microsoft.com/office/drawing/2014/main" id="{4599CC94-7361-95FC-26C3-441716840F93}"/>
              </a:ext>
            </a:extLst>
          </p:cNvPr>
          <p:cNvSpPr txBox="1"/>
          <p:nvPr/>
        </p:nvSpPr>
        <p:spPr>
          <a:xfrm>
            <a:off x="691636" y="1641946"/>
            <a:ext cx="5148054" cy="461665"/>
          </a:xfrm>
          <a:prstGeom prst="rect">
            <a:avLst/>
          </a:prstGeom>
          <a:noFill/>
        </p:spPr>
        <p:txBody>
          <a:bodyPr wrap="square" rtlCol="0">
            <a:spAutoFit/>
          </a:bodyPr>
          <a:lstStyle/>
          <a:p>
            <a:r>
              <a:rPr lang="en-US" altLang="zh-CN" sz="2400" dirty="0">
                <a:solidFill>
                  <a:schemeClr val="accent1">
                    <a:lumMod val="50000"/>
                  </a:schemeClr>
                </a:solidFill>
              </a:rPr>
              <a:t>1</a:t>
            </a:r>
            <a:r>
              <a:rPr lang="zh-CN" altLang="en-US" sz="2400" dirty="0">
                <a:solidFill>
                  <a:schemeClr val="accent1">
                    <a:lumMod val="50000"/>
                  </a:schemeClr>
                </a:solidFill>
              </a:rPr>
              <a:t>）</a:t>
            </a:r>
            <a:r>
              <a:rPr lang="en-US" altLang="zh-CN" sz="2400" dirty="0" err="1">
                <a:solidFill>
                  <a:schemeClr val="accent1">
                    <a:lumMod val="50000"/>
                  </a:schemeClr>
                </a:solidFill>
              </a:rPr>
              <a:t>Userservice</a:t>
            </a:r>
            <a:r>
              <a:rPr lang="zh-CN" altLang="en-US" sz="2400" dirty="0">
                <a:solidFill>
                  <a:schemeClr val="accent1">
                    <a:lumMod val="50000"/>
                  </a:schemeClr>
                </a:solidFill>
              </a:rPr>
              <a:t>模块与界面的接口</a:t>
            </a:r>
          </a:p>
        </p:txBody>
      </p:sp>
    </p:spTree>
    <p:extLst>
      <p:ext uri="{BB962C8B-B14F-4D97-AF65-F5344CB8AC3E}">
        <p14:creationId xmlns:p14="http://schemas.microsoft.com/office/powerpoint/2010/main" val="101566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104" y="373641"/>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注册测试分析与设计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sp>
        <p:nvSpPr>
          <p:cNvPr id="11" name="文本框 10">
            <a:extLst>
              <a:ext uri="{FF2B5EF4-FFF2-40B4-BE49-F238E27FC236}">
                <a16:creationId xmlns:a16="http://schemas.microsoft.com/office/drawing/2014/main" id="{D0DCD109-025B-B0CD-2AAA-22900AC0A99A}"/>
              </a:ext>
            </a:extLst>
          </p:cNvPr>
          <p:cNvSpPr txBox="1"/>
          <p:nvPr/>
        </p:nvSpPr>
        <p:spPr>
          <a:xfrm>
            <a:off x="886865" y="1969264"/>
            <a:ext cx="3310353" cy="4524315"/>
          </a:xfrm>
          <a:prstGeom prst="rect">
            <a:avLst/>
          </a:prstGeom>
          <a:noFill/>
        </p:spPr>
        <p:txBody>
          <a:bodyPr wrap="square">
            <a:spAutoFit/>
          </a:bodyPr>
          <a:lstStyle/>
          <a:p>
            <a:r>
              <a:rPr lang="zh-CN" altLang="en-US" b="1" dirty="0"/>
              <a:t>被测特性：</a:t>
            </a:r>
          </a:p>
          <a:p>
            <a:endParaRPr lang="zh-CN" altLang="en-US" dirty="0"/>
          </a:p>
          <a:p>
            <a:r>
              <a:rPr lang="zh-CN" altLang="en-US" dirty="0"/>
              <a:t>- 输入用户名需要在3-10个字符，且不能重复，否则注册失败</a:t>
            </a:r>
          </a:p>
          <a:p>
            <a:r>
              <a:rPr lang="zh-CN" altLang="en-US" dirty="0"/>
              <a:t>- 输入密码需要在6-15个字符，由字母和数字组成，不可以有特殊符号，否则注册失败</a:t>
            </a:r>
          </a:p>
          <a:p>
            <a:r>
              <a:rPr lang="zh-CN" altLang="en-US" dirty="0"/>
              <a:t>- 输入邮箱不合法或者重复时，注册失败</a:t>
            </a:r>
          </a:p>
          <a:p>
            <a:r>
              <a:rPr lang="zh-CN" altLang="en-US" dirty="0"/>
              <a:t>- 再次确认输入密码和第一次不一样时注册失败</a:t>
            </a:r>
          </a:p>
          <a:p>
            <a:r>
              <a:rPr lang="zh-CN" altLang="en-US" dirty="0"/>
              <a:t>- 输入任意参数为空时候，注册失败</a:t>
            </a:r>
          </a:p>
          <a:p>
            <a:r>
              <a:rPr lang="zh-CN" altLang="en-US" dirty="0"/>
              <a:t>- 输入参数合法时，注册成功</a:t>
            </a:r>
          </a:p>
          <a:p>
            <a:endParaRPr lang="zh-CN" altLang="en-US" dirty="0"/>
          </a:p>
        </p:txBody>
      </p:sp>
      <p:sp>
        <p:nvSpPr>
          <p:cNvPr id="13" name="文本框 12">
            <a:extLst>
              <a:ext uri="{FF2B5EF4-FFF2-40B4-BE49-F238E27FC236}">
                <a16:creationId xmlns:a16="http://schemas.microsoft.com/office/drawing/2014/main" id="{F97F4B3E-7AB7-BFF0-750F-A222AE0F784C}"/>
              </a:ext>
            </a:extLst>
          </p:cNvPr>
          <p:cNvSpPr txBox="1"/>
          <p:nvPr/>
        </p:nvSpPr>
        <p:spPr>
          <a:xfrm>
            <a:off x="4713463" y="1901041"/>
            <a:ext cx="6096000" cy="4247317"/>
          </a:xfrm>
          <a:prstGeom prst="rect">
            <a:avLst/>
          </a:prstGeom>
          <a:noFill/>
        </p:spPr>
        <p:txBody>
          <a:bodyPr wrap="square">
            <a:spAutoFit/>
          </a:bodyPr>
          <a:lstStyle/>
          <a:p>
            <a:r>
              <a:rPr lang="zh-CN" altLang="en-US" b="1" dirty="0"/>
              <a:t>测试方法：</a:t>
            </a:r>
          </a:p>
          <a:p>
            <a:endParaRPr lang="zh-CN" altLang="en-US" dirty="0"/>
          </a:p>
          <a:p>
            <a:r>
              <a:rPr lang="zh-CN" altLang="en-US" dirty="0"/>
              <a:t>用户账户参数的等价类划分考虑空和非空情况。对于非空情况，又可以划分为已被注册和未被注册两种情况，未被注册又分为符合长度要求和不符合长度要求两种情况。</a:t>
            </a:r>
          </a:p>
          <a:p>
            <a:endParaRPr lang="zh-CN" altLang="en-US" dirty="0"/>
          </a:p>
          <a:p>
            <a:r>
              <a:rPr lang="zh-CN" altLang="en-US" dirty="0"/>
              <a:t>邮箱参数的等价类划分考虑合法和不合法情况。对于非空情况，又可以划分为已被注册和未被注册两种情况</a:t>
            </a:r>
            <a:r>
              <a:rPr lang="en-US" altLang="zh-CN" dirty="0"/>
              <a:t>.</a:t>
            </a:r>
            <a:endParaRPr lang="zh-CN" altLang="en-US" dirty="0"/>
          </a:p>
          <a:p>
            <a:endParaRPr lang="zh-CN" altLang="en-US" dirty="0"/>
          </a:p>
          <a:p>
            <a:r>
              <a:rPr lang="zh-CN" altLang="en-US" dirty="0"/>
              <a:t>密码参数的等价类划分考虑空和非空情况。对于非空情况，又可以划分为与符合长度要求且符合组成要求、不符合长度要求但符合组成要求、符合长度要求但不符合组成要求、符合长度要求但不符合组成要求四种情况。</a:t>
            </a:r>
          </a:p>
          <a:p>
            <a:endParaRPr lang="zh-CN" altLang="en-US" dirty="0"/>
          </a:p>
          <a:p>
            <a:r>
              <a:rPr lang="zh-CN" altLang="en-US" dirty="0"/>
              <a:t>另外补充两次输入密码不一致的情况</a:t>
            </a:r>
          </a:p>
        </p:txBody>
      </p:sp>
    </p:spTree>
    <p:extLst>
      <p:ext uri="{BB962C8B-B14F-4D97-AF65-F5344CB8AC3E}">
        <p14:creationId xmlns:p14="http://schemas.microsoft.com/office/powerpoint/2010/main" val="378452944"/>
      </p:ext>
    </p:extLst>
  </p:cSld>
  <p:clrMapOvr>
    <a:masterClrMapping/>
  </p:clrMapOvr>
  <p:transition spd="slow" advTm="8409">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104" y="373641"/>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注册测试分析与设计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7" name="图片 6">
            <a:extLst>
              <a:ext uri="{FF2B5EF4-FFF2-40B4-BE49-F238E27FC236}">
                <a16:creationId xmlns:a16="http://schemas.microsoft.com/office/drawing/2014/main" id="{BBF4CA0E-6D77-C7A5-6117-7D53911A4DC8}"/>
              </a:ext>
            </a:extLst>
          </p:cNvPr>
          <p:cNvPicPr>
            <a:picLocks noChangeAspect="1"/>
          </p:cNvPicPr>
          <p:nvPr/>
        </p:nvPicPr>
        <p:blipFill>
          <a:blip r:embed="rId4"/>
          <a:stretch>
            <a:fillRect/>
          </a:stretch>
        </p:blipFill>
        <p:spPr>
          <a:xfrm>
            <a:off x="1133657" y="1473914"/>
            <a:ext cx="8479549" cy="5010445"/>
          </a:xfrm>
          <a:prstGeom prst="rect">
            <a:avLst/>
          </a:prstGeom>
        </p:spPr>
      </p:pic>
    </p:spTree>
    <p:extLst>
      <p:ext uri="{BB962C8B-B14F-4D97-AF65-F5344CB8AC3E}">
        <p14:creationId xmlns:p14="http://schemas.microsoft.com/office/powerpoint/2010/main" val="2036720395"/>
      </p:ext>
    </p:extLst>
  </p:cSld>
  <p:clrMapOvr>
    <a:masterClrMapping/>
  </p:clrMapOvr>
  <p:transition spd="slow" advTm="8409">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104" y="373641"/>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注册测试分析与设计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13" name="图片 12">
            <a:extLst>
              <a:ext uri="{FF2B5EF4-FFF2-40B4-BE49-F238E27FC236}">
                <a16:creationId xmlns:a16="http://schemas.microsoft.com/office/drawing/2014/main" id="{EAD78AD0-4BD8-04E1-1F31-8BA4FDB8B547}"/>
              </a:ext>
            </a:extLst>
          </p:cNvPr>
          <p:cNvPicPr>
            <a:picLocks noChangeAspect="1"/>
          </p:cNvPicPr>
          <p:nvPr/>
        </p:nvPicPr>
        <p:blipFill>
          <a:blip r:embed="rId4"/>
          <a:stretch>
            <a:fillRect/>
          </a:stretch>
        </p:blipFill>
        <p:spPr>
          <a:xfrm>
            <a:off x="1057649" y="1384663"/>
            <a:ext cx="3010191" cy="5476875"/>
          </a:xfrm>
          <a:prstGeom prst="rect">
            <a:avLst/>
          </a:prstGeom>
        </p:spPr>
      </p:pic>
      <p:pic>
        <p:nvPicPr>
          <p:cNvPr id="15" name="图片 14">
            <a:extLst>
              <a:ext uri="{FF2B5EF4-FFF2-40B4-BE49-F238E27FC236}">
                <a16:creationId xmlns:a16="http://schemas.microsoft.com/office/drawing/2014/main" id="{55B36D1B-8687-1F61-47FC-964591E5981B}"/>
              </a:ext>
            </a:extLst>
          </p:cNvPr>
          <p:cNvPicPr>
            <a:picLocks noChangeAspect="1"/>
          </p:cNvPicPr>
          <p:nvPr/>
        </p:nvPicPr>
        <p:blipFill>
          <a:blip r:embed="rId5"/>
          <a:stretch>
            <a:fillRect/>
          </a:stretch>
        </p:blipFill>
        <p:spPr>
          <a:xfrm>
            <a:off x="4447885" y="951110"/>
            <a:ext cx="3246968" cy="5906890"/>
          </a:xfrm>
          <a:prstGeom prst="rect">
            <a:avLst/>
          </a:prstGeom>
        </p:spPr>
      </p:pic>
      <p:pic>
        <p:nvPicPr>
          <p:cNvPr id="17" name="图片 16">
            <a:extLst>
              <a:ext uri="{FF2B5EF4-FFF2-40B4-BE49-F238E27FC236}">
                <a16:creationId xmlns:a16="http://schemas.microsoft.com/office/drawing/2014/main" id="{3C78F4CC-1979-81A0-F61F-D50D72098CEC}"/>
              </a:ext>
            </a:extLst>
          </p:cNvPr>
          <p:cNvPicPr>
            <a:picLocks noChangeAspect="1"/>
          </p:cNvPicPr>
          <p:nvPr/>
        </p:nvPicPr>
        <p:blipFill>
          <a:blip r:embed="rId6"/>
          <a:stretch>
            <a:fillRect/>
          </a:stretch>
        </p:blipFill>
        <p:spPr>
          <a:xfrm>
            <a:off x="8074897" y="266700"/>
            <a:ext cx="3718799" cy="6574057"/>
          </a:xfrm>
          <a:prstGeom prst="rect">
            <a:avLst/>
          </a:prstGeom>
        </p:spPr>
      </p:pic>
    </p:spTree>
    <p:extLst>
      <p:ext uri="{BB962C8B-B14F-4D97-AF65-F5344CB8AC3E}">
        <p14:creationId xmlns:p14="http://schemas.microsoft.com/office/powerpoint/2010/main" val="3700109577"/>
      </p:ext>
    </p:extLst>
  </p:cSld>
  <p:clrMapOvr>
    <a:masterClrMapping/>
  </p:clrMapOvr>
  <p:transition spd="slow" advTm="8409">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104" y="373641"/>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登录测试分析与设计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sp>
        <p:nvSpPr>
          <p:cNvPr id="8" name="文本框 7">
            <a:extLst>
              <a:ext uri="{FF2B5EF4-FFF2-40B4-BE49-F238E27FC236}">
                <a16:creationId xmlns:a16="http://schemas.microsoft.com/office/drawing/2014/main" id="{C24A81BB-9CF5-FBD0-358C-58775E5FF5F4}"/>
              </a:ext>
            </a:extLst>
          </p:cNvPr>
          <p:cNvSpPr txBox="1"/>
          <p:nvPr/>
        </p:nvSpPr>
        <p:spPr>
          <a:xfrm>
            <a:off x="5638800" y="1397675"/>
            <a:ext cx="5191350" cy="2210733"/>
          </a:xfrm>
          <a:prstGeom prst="rect">
            <a:avLst/>
          </a:prstGeom>
          <a:noFill/>
        </p:spPr>
        <p:txBody>
          <a:bodyPr wrap="square">
            <a:spAutoFit/>
          </a:bodyPr>
          <a:lstStyle/>
          <a:p>
            <a:pPr>
              <a:lnSpc>
                <a:spcPct val="110000"/>
              </a:lnSpc>
            </a:pPr>
            <a:r>
              <a:rPr lang="zh-CN" altLang="en-US" b="1" dirty="0"/>
              <a:t>测试方法：</a:t>
            </a:r>
            <a:endParaRPr lang="en-US" altLang="zh-CN" b="1" dirty="0"/>
          </a:p>
          <a:p>
            <a:pPr>
              <a:lnSpc>
                <a:spcPct val="110000"/>
              </a:lnSpc>
            </a:pPr>
            <a:r>
              <a:rPr lang="zh-CN" altLang="en-US" dirty="0"/>
              <a:t>用户账户参数的</a:t>
            </a:r>
            <a:r>
              <a:rPr lang="zh-CN" altLang="en-US" b="1" dirty="0"/>
              <a:t>等价类</a:t>
            </a:r>
            <a:r>
              <a:rPr lang="zh-CN" altLang="en-US" dirty="0"/>
              <a:t>划分考虑空和非空情况。</a:t>
            </a:r>
            <a:endParaRPr lang="en-US" altLang="zh-CN" dirty="0"/>
          </a:p>
          <a:p>
            <a:pPr>
              <a:lnSpc>
                <a:spcPct val="110000"/>
              </a:lnSpc>
            </a:pPr>
            <a:r>
              <a:rPr lang="zh-CN" altLang="en-US" dirty="0"/>
              <a:t>对于非空情况，又可以划分为数据库中存在和不存在两种情况。</a:t>
            </a:r>
            <a:endParaRPr lang="en-US" altLang="zh-CN" dirty="0"/>
          </a:p>
          <a:p>
            <a:pPr>
              <a:lnSpc>
                <a:spcPct val="110000"/>
              </a:lnSpc>
            </a:pPr>
            <a:r>
              <a:rPr lang="zh-CN" altLang="en-US" dirty="0"/>
              <a:t>密码参数的等价类划分考虑空和非空情况。</a:t>
            </a:r>
            <a:endParaRPr lang="en-US" altLang="zh-CN" dirty="0"/>
          </a:p>
          <a:p>
            <a:pPr>
              <a:lnSpc>
                <a:spcPct val="110000"/>
              </a:lnSpc>
            </a:pPr>
            <a:r>
              <a:rPr lang="zh-CN" altLang="en-US" dirty="0"/>
              <a:t>对于非空情况，又可以划分为与账户匹配与不匹配两种情况。</a:t>
            </a:r>
          </a:p>
        </p:txBody>
      </p:sp>
      <p:sp>
        <p:nvSpPr>
          <p:cNvPr id="12" name="文本框 11">
            <a:extLst>
              <a:ext uri="{FF2B5EF4-FFF2-40B4-BE49-F238E27FC236}">
                <a16:creationId xmlns:a16="http://schemas.microsoft.com/office/drawing/2014/main" id="{5482384E-6DB7-A88E-7CCA-E6F8F5B33AB3}"/>
              </a:ext>
            </a:extLst>
          </p:cNvPr>
          <p:cNvSpPr txBox="1"/>
          <p:nvPr/>
        </p:nvSpPr>
        <p:spPr>
          <a:xfrm>
            <a:off x="1085625" y="1951672"/>
            <a:ext cx="4553175" cy="1601336"/>
          </a:xfrm>
          <a:prstGeom prst="rect">
            <a:avLst/>
          </a:prstGeom>
          <a:noFill/>
        </p:spPr>
        <p:txBody>
          <a:bodyPr wrap="square">
            <a:spAutoFit/>
          </a:bodyPr>
          <a:lstStyle/>
          <a:p>
            <a:pPr>
              <a:lnSpc>
                <a:spcPct val="110000"/>
              </a:lnSpc>
            </a:pPr>
            <a:r>
              <a:rPr lang="zh-CN" altLang="en-US" b="1" dirty="0"/>
              <a:t>被测特性：</a:t>
            </a:r>
          </a:p>
          <a:p>
            <a:pPr>
              <a:lnSpc>
                <a:spcPct val="110000"/>
              </a:lnSpc>
            </a:pPr>
            <a:r>
              <a:rPr lang="zh-CN" altLang="en-US" dirty="0"/>
              <a:t>- 输入用户名不存在时，登陆失败</a:t>
            </a:r>
          </a:p>
          <a:p>
            <a:pPr>
              <a:lnSpc>
                <a:spcPct val="110000"/>
              </a:lnSpc>
            </a:pPr>
            <a:r>
              <a:rPr lang="zh-CN" altLang="en-US" dirty="0"/>
              <a:t>- 输入用户名和密码不匹配时，登陆失败</a:t>
            </a:r>
          </a:p>
          <a:p>
            <a:pPr>
              <a:lnSpc>
                <a:spcPct val="110000"/>
              </a:lnSpc>
            </a:pPr>
            <a:r>
              <a:rPr lang="zh-CN" altLang="en-US" dirty="0"/>
              <a:t>- 输入任意参数为空时候，登录失败</a:t>
            </a:r>
          </a:p>
          <a:p>
            <a:pPr>
              <a:lnSpc>
                <a:spcPct val="110000"/>
              </a:lnSpc>
            </a:pPr>
            <a:r>
              <a:rPr lang="zh-CN" altLang="en-US" dirty="0"/>
              <a:t>- 输入参数合法时，登录成功</a:t>
            </a:r>
          </a:p>
        </p:txBody>
      </p:sp>
      <p:pic>
        <p:nvPicPr>
          <p:cNvPr id="3" name="图片 2">
            <a:extLst>
              <a:ext uri="{FF2B5EF4-FFF2-40B4-BE49-F238E27FC236}">
                <a16:creationId xmlns:a16="http://schemas.microsoft.com/office/drawing/2014/main" id="{A1BE765B-E7CD-60B3-0F73-36FE3A7E3662}"/>
              </a:ext>
            </a:extLst>
          </p:cNvPr>
          <p:cNvPicPr>
            <a:picLocks noChangeAspect="1"/>
          </p:cNvPicPr>
          <p:nvPr/>
        </p:nvPicPr>
        <p:blipFill>
          <a:blip r:embed="rId4"/>
          <a:stretch>
            <a:fillRect/>
          </a:stretch>
        </p:blipFill>
        <p:spPr>
          <a:xfrm>
            <a:off x="1173490" y="3899634"/>
            <a:ext cx="9263130" cy="2443180"/>
          </a:xfrm>
          <a:prstGeom prst="rect">
            <a:avLst/>
          </a:prstGeom>
        </p:spPr>
      </p:pic>
    </p:spTree>
    <p:extLst>
      <p:ext uri="{BB962C8B-B14F-4D97-AF65-F5344CB8AC3E}">
        <p14:creationId xmlns:p14="http://schemas.microsoft.com/office/powerpoint/2010/main" val="23375182"/>
      </p:ext>
    </p:extLst>
  </p:cSld>
  <p:clrMapOvr>
    <a:masterClrMapping/>
  </p:clrMapOvr>
  <p:transition spd="slow" advTm="8409">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104" y="373641"/>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登录测试分析与设计</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TESTCASE DISGIN</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3" name="图片 2">
            <a:extLst>
              <a:ext uri="{FF2B5EF4-FFF2-40B4-BE49-F238E27FC236}">
                <a16:creationId xmlns:a16="http://schemas.microsoft.com/office/drawing/2014/main" id="{783D28B9-85C2-200C-AF16-E1EF23AC80FF}"/>
              </a:ext>
            </a:extLst>
          </p:cNvPr>
          <p:cNvPicPr>
            <a:picLocks noChangeAspect="1"/>
          </p:cNvPicPr>
          <p:nvPr/>
        </p:nvPicPr>
        <p:blipFill>
          <a:blip r:embed="rId4"/>
          <a:stretch>
            <a:fillRect/>
          </a:stretch>
        </p:blipFill>
        <p:spPr>
          <a:xfrm>
            <a:off x="1041688" y="1396089"/>
            <a:ext cx="4232910" cy="5029200"/>
          </a:xfrm>
          <a:prstGeom prst="rect">
            <a:avLst/>
          </a:prstGeom>
        </p:spPr>
      </p:pic>
      <p:pic>
        <p:nvPicPr>
          <p:cNvPr id="9" name="图片 8">
            <a:extLst>
              <a:ext uri="{FF2B5EF4-FFF2-40B4-BE49-F238E27FC236}">
                <a16:creationId xmlns:a16="http://schemas.microsoft.com/office/drawing/2014/main" id="{209C8B16-7A6D-E301-C61C-1646FD8BA861}"/>
              </a:ext>
            </a:extLst>
          </p:cNvPr>
          <p:cNvPicPr>
            <a:picLocks noChangeAspect="1"/>
          </p:cNvPicPr>
          <p:nvPr/>
        </p:nvPicPr>
        <p:blipFill>
          <a:blip r:embed="rId5"/>
          <a:stretch>
            <a:fillRect/>
          </a:stretch>
        </p:blipFill>
        <p:spPr>
          <a:xfrm>
            <a:off x="5762877" y="1301367"/>
            <a:ext cx="4080420" cy="5218643"/>
          </a:xfrm>
          <a:prstGeom prst="rect">
            <a:avLst/>
          </a:prstGeom>
        </p:spPr>
      </p:pic>
    </p:spTree>
    <p:extLst>
      <p:ext uri="{BB962C8B-B14F-4D97-AF65-F5344CB8AC3E}">
        <p14:creationId xmlns:p14="http://schemas.microsoft.com/office/powerpoint/2010/main" val="1418490382"/>
      </p:ext>
    </p:extLst>
  </p:cSld>
  <p:clrMapOvr>
    <a:masterClrMapping/>
  </p:clrMapOvr>
  <p:transition spd="slow" advTm="8409">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3271" y="384117"/>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自动化测试</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t>automated testing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3" name="图片 2">
            <a:extLst>
              <a:ext uri="{FF2B5EF4-FFF2-40B4-BE49-F238E27FC236}">
                <a16:creationId xmlns:a16="http://schemas.microsoft.com/office/drawing/2014/main" id="{9F8B7C31-A3BA-ACBF-18AF-2CB6BF3978DB}"/>
              </a:ext>
            </a:extLst>
          </p:cNvPr>
          <p:cNvPicPr>
            <a:picLocks noChangeAspect="1"/>
          </p:cNvPicPr>
          <p:nvPr/>
        </p:nvPicPr>
        <p:blipFill>
          <a:blip r:embed="rId4"/>
          <a:stretch>
            <a:fillRect/>
          </a:stretch>
        </p:blipFill>
        <p:spPr>
          <a:xfrm>
            <a:off x="796413" y="2068732"/>
            <a:ext cx="3261237" cy="1249969"/>
          </a:xfrm>
          <a:prstGeom prst="rect">
            <a:avLst/>
          </a:prstGeom>
        </p:spPr>
      </p:pic>
      <p:pic>
        <p:nvPicPr>
          <p:cNvPr id="8" name="图片 7">
            <a:extLst>
              <a:ext uri="{FF2B5EF4-FFF2-40B4-BE49-F238E27FC236}">
                <a16:creationId xmlns:a16="http://schemas.microsoft.com/office/drawing/2014/main" id="{96DEB0E8-B89E-E1C2-6867-8C4BE12B2E6F}"/>
              </a:ext>
            </a:extLst>
          </p:cNvPr>
          <p:cNvPicPr>
            <a:picLocks noChangeAspect="1"/>
          </p:cNvPicPr>
          <p:nvPr/>
        </p:nvPicPr>
        <p:blipFill rotWithShape="1">
          <a:blip r:embed="rId5"/>
          <a:srcRect l="2841" t="13324" r="11395" b="14272"/>
          <a:stretch/>
        </p:blipFill>
        <p:spPr>
          <a:xfrm>
            <a:off x="809352" y="4029822"/>
            <a:ext cx="3261237" cy="902395"/>
          </a:xfrm>
          <a:prstGeom prst="rect">
            <a:avLst/>
          </a:prstGeom>
        </p:spPr>
      </p:pic>
      <p:pic>
        <p:nvPicPr>
          <p:cNvPr id="10" name="图片 9">
            <a:extLst>
              <a:ext uri="{FF2B5EF4-FFF2-40B4-BE49-F238E27FC236}">
                <a16:creationId xmlns:a16="http://schemas.microsoft.com/office/drawing/2014/main" id="{55CFECB3-EB36-FD56-E9E6-687D251AD419}"/>
              </a:ext>
            </a:extLst>
          </p:cNvPr>
          <p:cNvPicPr>
            <a:picLocks noChangeAspect="1"/>
          </p:cNvPicPr>
          <p:nvPr/>
        </p:nvPicPr>
        <p:blipFill>
          <a:blip r:embed="rId6"/>
          <a:stretch>
            <a:fillRect/>
          </a:stretch>
        </p:blipFill>
        <p:spPr>
          <a:xfrm>
            <a:off x="4544225" y="1724024"/>
            <a:ext cx="6480254" cy="4086225"/>
          </a:xfrm>
          <a:prstGeom prst="rect">
            <a:avLst/>
          </a:prstGeom>
        </p:spPr>
      </p:pic>
    </p:spTree>
    <p:extLst>
      <p:ext uri="{BB962C8B-B14F-4D97-AF65-F5344CB8AC3E}">
        <p14:creationId xmlns:p14="http://schemas.microsoft.com/office/powerpoint/2010/main" val="3241295502"/>
      </p:ext>
    </p:extLst>
  </p:cSld>
  <p:clrMapOvr>
    <a:masterClrMapping/>
  </p:clrMapOvr>
  <p:transition spd="slow" advTm="8409">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3271" y="384117"/>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自动化测试</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t>automated testing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7" name="图片 6">
            <a:extLst>
              <a:ext uri="{FF2B5EF4-FFF2-40B4-BE49-F238E27FC236}">
                <a16:creationId xmlns:a16="http://schemas.microsoft.com/office/drawing/2014/main" id="{6F63B1BA-5671-FD8F-EE00-A4F771953C63}"/>
              </a:ext>
            </a:extLst>
          </p:cNvPr>
          <p:cNvPicPr>
            <a:picLocks noChangeAspect="1"/>
          </p:cNvPicPr>
          <p:nvPr/>
        </p:nvPicPr>
        <p:blipFill>
          <a:blip r:embed="rId4"/>
          <a:stretch>
            <a:fillRect/>
          </a:stretch>
        </p:blipFill>
        <p:spPr>
          <a:xfrm>
            <a:off x="828675" y="1857725"/>
            <a:ext cx="10534650" cy="3683919"/>
          </a:xfrm>
          <a:prstGeom prst="rect">
            <a:avLst/>
          </a:prstGeom>
        </p:spPr>
      </p:pic>
    </p:spTree>
    <p:extLst>
      <p:ext uri="{BB962C8B-B14F-4D97-AF65-F5344CB8AC3E}">
        <p14:creationId xmlns:p14="http://schemas.microsoft.com/office/powerpoint/2010/main" val="452201991"/>
      </p:ext>
    </p:extLst>
  </p:cSld>
  <p:clrMapOvr>
    <a:masterClrMapping/>
  </p:clrMapOvr>
  <p:transition spd="slow" advTm="8409">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3271" y="384117"/>
            <a:ext cx="4943282"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自动化测试</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t>automated testing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pic>
        <p:nvPicPr>
          <p:cNvPr id="3" name="图片 2">
            <a:extLst>
              <a:ext uri="{FF2B5EF4-FFF2-40B4-BE49-F238E27FC236}">
                <a16:creationId xmlns:a16="http://schemas.microsoft.com/office/drawing/2014/main" id="{0100909A-7C14-0FC5-4570-CC5CE7381C4E}"/>
              </a:ext>
            </a:extLst>
          </p:cNvPr>
          <p:cNvPicPr>
            <a:picLocks noChangeAspect="1"/>
          </p:cNvPicPr>
          <p:nvPr/>
        </p:nvPicPr>
        <p:blipFill>
          <a:blip r:embed="rId4"/>
          <a:stretch>
            <a:fillRect/>
          </a:stretch>
        </p:blipFill>
        <p:spPr>
          <a:xfrm>
            <a:off x="1512057" y="1473914"/>
            <a:ext cx="7708144" cy="5101768"/>
          </a:xfrm>
          <a:prstGeom prst="rect">
            <a:avLst/>
          </a:prstGeom>
        </p:spPr>
      </p:pic>
    </p:spTree>
    <p:extLst>
      <p:ext uri="{BB962C8B-B14F-4D97-AF65-F5344CB8AC3E}">
        <p14:creationId xmlns:p14="http://schemas.microsoft.com/office/powerpoint/2010/main" val="4028546269"/>
      </p:ext>
    </p:extLst>
  </p:cSld>
  <p:clrMapOvr>
    <a:masterClrMapping/>
  </p:clrMapOvr>
  <p:transition spd="slow" advTm="8409">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接口分析</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2538451"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Interface  Analysis</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16" name="图片 15">
            <a:extLst>
              <a:ext uri="{FF2B5EF4-FFF2-40B4-BE49-F238E27FC236}">
                <a16:creationId xmlns:a16="http://schemas.microsoft.com/office/drawing/2014/main" id="{3FDDE19F-BA0C-A911-AF39-AE699B906D42}"/>
              </a:ext>
            </a:extLst>
          </p:cNvPr>
          <p:cNvPicPr>
            <a:picLocks noChangeAspect="1"/>
          </p:cNvPicPr>
          <p:nvPr/>
        </p:nvPicPr>
        <p:blipFill>
          <a:blip r:embed="rId4"/>
          <a:stretch>
            <a:fillRect/>
          </a:stretch>
        </p:blipFill>
        <p:spPr>
          <a:xfrm>
            <a:off x="691636" y="2292361"/>
            <a:ext cx="7044660" cy="1769134"/>
          </a:xfrm>
          <a:prstGeom prst="rect">
            <a:avLst/>
          </a:prstGeom>
        </p:spPr>
      </p:pic>
      <p:sp>
        <p:nvSpPr>
          <p:cNvPr id="19" name="文本框 18">
            <a:extLst>
              <a:ext uri="{FF2B5EF4-FFF2-40B4-BE49-F238E27FC236}">
                <a16:creationId xmlns:a16="http://schemas.microsoft.com/office/drawing/2014/main" id="{295CE27A-CDE1-9347-AC74-36F41B9C1866}"/>
              </a:ext>
            </a:extLst>
          </p:cNvPr>
          <p:cNvSpPr txBox="1"/>
          <p:nvPr/>
        </p:nvSpPr>
        <p:spPr>
          <a:xfrm>
            <a:off x="691636" y="1604984"/>
            <a:ext cx="4519371" cy="461665"/>
          </a:xfrm>
          <a:prstGeom prst="rect">
            <a:avLst/>
          </a:prstGeom>
          <a:noFill/>
        </p:spPr>
        <p:txBody>
          <a:bodyPr wrap="square" rtlCol="0">
            <a:spAutoFit/>
          </a:bodyPr>
          <a:lstStyle/>
          <a:p>
            <a:r>
              <a:rPr lang="en-US" altLang="zh-CN" sz="2400" dirty="0">
                <a:solidFill>
                  <a:schemeClr val="accent1">
                    <a:lumMod val="50000"/>
                  </a:schemeClr>
                </a:solidFill>
              </a:rPr>
              <a:t>2</a:t>
            </a:r>
            <a:r>
              <a:rPr lang="zh-CN" altLang="en-US" sz="2400" dirty="0">
                <a:solidFill>
                  <a:schemeClr val="accent1">
                    <a:lumMod val="50000"/>
                  </a:schemeClr>
                </a:solidFill>
              </a:rPr>
              <a:t>）本系统与</a:t>
            </a:r>
            <a:r>
              <a:rPr lang="en-US" altLang="zh-CN" sz="2400" dirty="0">
                <a:solidFill>
                  <a:schemeClr val="accent1">
                    <a:lumMod val="50000"/>
                  </a:schemeClr>
                </a:solidFill>
              </a:rPr>
              <a:t>PLC</a:t>
            </a:r>
            <a:r>
              <a:rPr lang="zh-CN" altLang="en-US" sz="2400" dirty="0">
                <a:solidFill>
                  <a:schemeClr val="accent1">
                    <a:lumMod val="50000"/>
                  </a:schemeClr>
                </a:solidFill>
              </a:rPr>
              <a:t>系统的接口</a:t>
            </a:r>
          </a:p>
        </p:txBody>
      </p:sp>
      <p:sp>
        <p:nvSpPr>
          <p:cNvPr id="20" name="文本框 19">
            <a:extLst>
              <a:ext uri="{FF2B5EF4-FFF2-40B4-BE49-F238E27FC236}">
                <a16:creationId xmlns:a16="http://schemas.microsoft.com/office/drawing/2014/main" id="{EED45443-C3CA-CD95-7430-02D02A8A1DAE}"/>
              </a:ext>
            </a:extLst>
          </p:cNvPr>
          <p:cNvSpPr txBox="1"/>
          <p:nvPr/>
        </p:nvSpPr>
        <p:spPr>
          <a:xfrm>
            <a:off x="691636" y="4476686"/>
            <a:ext cx="8976239" cy="991938"/>
          </a:xfrm>
          <a:prstGeom prst="rect">
            <a:avLst/>
          </a:prstGeom>
          <a:noFill/>
        </p:spPr>
        <p:txBody>
          <a:bodyPr wrap="square">
            <a:spAutoFit/>
          </a:bodyPr>
          <a:lstStyle/>
          <a:p>
            <a:pPr>
              <a:lnSpc>
                <a:spcPct val="110000"/>
              </a:lnSpc>
            </a:pPr>
            <a:r>
              <a:rPr lang="zh-CN" altLang="en-US" b="1" dirty="0"/>
              <a:t>测试方法：</a:t>
            </a:r>
            <a:endParaRPr lang="en-US" altLang="zh-CN" b="1" dirty="0"/>
          </a:p>
          <a:p>
            <a:pPr>
              <a:lnSpc>
                <a:spcPct val="110000"/>
              </a:lnSpc>
            </a:pPr>
            <a:r>
              <a:rPr lang="zh-CN" altLang="en-US" dirty="0"/>
              <a:t>利用场景法设计测试用例，根据用例进行手动验证其功能</a:t>
            </a:r>
            <a:r>
              <a:rPr lang="en-US" altLang="zh-CN" dirty="0"/>
              <a:t>,</a:t>
            </a:r>
            <a:r>
              <a:rPr lang="zh-CN" altLang="en-US" dirty="0"/>
              <a:t>同时关注其是否调用正确的接口函数</a:t>
            </a:r>
            <a:r>
              <a:rPr lang="en-US" altLang="zh-CN" dirty="0"/>
              <a:t>,</a:t>
            </a:r>
            <a:r>
              <a:rPr lang="zh-CN" altLang="en-US" dirty="0"/>
              <a:t>并且是否能够正确地传递输人参数</a:t>
            </a:r>
            <a:r>
              <a:rPr lang="en-US" altLang="zh-CN" dirty="0"/>
              <a:t>,</a:t>
            </a:r>
            <a:r>
              <a:rPr lang="zh-CN" altLang="en-US" dirty="0"/>
              <a:t>正确地获取返回值和输出参数。</a:t>
            </a:r>
          </a:p>
        </p:txBody>
      </p:sp>
    </p:spTree>
    <p:extLst>
      <p:ext uri="{BB962C8B-B14F-4D97-AF65-F5344CB8AC3E}">
        <p14:creationId xmlns:p14="http://schemas.microsoft.com/office/powerpoint/2010/main" val="26195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1</a:t>
            </a:r>
            <a:endParaRPr lang="zh-CN" altLang="en-US" sz="13800" b="1" dirty="0">
              <a:solidFill>
                <a:schemeClr val="bg1"/>
              </a:solidFill>
              <a:cs typeface="+mn-ea"/>
              <a:sym typeface="+mn-lt"/>
            </a:endParaRPr>
          </a:p>
        </p:txBody>
      </p:sp>
      <p:sp>
        <p:nvSpPr>
          <p:cNvPr id="8" name="文本框 7"/>
          <p:cNvSpPr txBox="1"/>
          <p:nvPr/>
        </p:nvSpPr>
        <p:spPr>
          <a:xfrm>
            <a:off x="4476985" y="2420811"/>
            <a:ext cx="5180486" cy="769441"/>
          </a:xfrm>
          <a:prstGeom prst="rect">
            <a:avLst/>
          </a:prstGeom>
          <a:noFill/>
        </p:spPr>
        <p:txBody>
          <a:bodyPr wrap="square" rtlCol="0">
            <a:spAutoFit/>
          </a:bodyPr>
          <a:lstStyle/>
          <a:p>
            <a:pPr algn="dist"/>
            <a:r>
              <a:rPr lang="zh-CN" altLang="en-US" sz="4400" dirty="0">
                <a:solidFill>
                  <a:srgbClr val="1C4885"/>
                </a:solidFill>
                <a:cs typeface="+mn-ea"/>
                <a:sym typeface="+mn-lt"/>
              </a:rPr>
              <a:t>项目回顾</a:t>
            </a:r>
          </a:p>
        </p:txBody>
      </p:sp>
      <p:cxnSp>
        <p:nvCxnSpPr>
          <p:cNvPr id="9" name="直接连接符 8"/>
          <p:cNvCxnSpPr>
            <a:cxnSpLocks/>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830540" y="3608072"/>
            <a:ext cx="4067275" cy="338554"/>
          </a:xfrm>
          <a:prstGeom prst="rect">
            <a:avLst/>
          </a:prstGeom>
          <a:noFill/>
        </p:spPr>
        <p:txBody>
          <a:bodyPr wrap="square" rtlCol="0">
            <a:spAutoFit/>
          </a:bodyPr>
          <a:lstStyle/>
          <a:p>
            <a:pPr algn="dist"/>
            <a:r>
              <a:rPr lang="en-US" altLang="zh-CN" sz="1600" dirty="0">
                <a:solidFill>
                  <a:schemeClr val="tx1">
                    <a:lumMod val="85000"/>
                    <a:lumOff val="15000"/>
                  </a:schemeClr>
                </a:solidFill>
                <a:cs typeface="+mn-ea"/>
                <a:sym typeface="+mn-lt"/>
              </a:rPr>
              <a:t>Review of our project</a:t>
            </a:r>
            <a:endParaRPr lang="zh-CN" altLang="en-US" sz="1600" dirty="0">
              <a:solidFill>
                <a:schemeClr val="tx1">
                  <a:lumMod val="85000"/>
                  <a:lumOff val="15000"/>
                </a:schemeClr>
              </a:solidFill>
              <a:cs typeface="+mn-ea"/>
              <a:sym typeface="+mn-lt"/>
            </a:endParaRPr>
          </a:p>
        </p:txBody>
      </p:sp>
      <p:pic>
        <p:nvPicPr>
          <p:cNvPr id="11" name="图片 10">
            <a:extLst>
              <a:ext uri="{FF2B5EF4-FFF2-40B4-BE49-F238E27FC236}">
                <a16:creationId xmlns:a16="http://schemas.microsoft.com/office/drawing/2014/main" id="{642DDBC9-39B0-437D-B684-1CD9E5E1A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844237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场景法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1505177"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Use Case</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3" name="图片 2">
            <a:extLst>
              <a:ext uri="{FF2B5EF4-FFF2-40B4-BE49-F238E27FC236}">
                <a16:creationId xmlns:a16="http://schemas.microsoft.com/office/drawing/2014/main" id="{320564D9-B26A-BD5A-1CC4-86CE0660D866}"/>
              </a:ext>
            </a:extLst>
          </p:cNvPr>
          <p:cNvPicPr>
            <a:picLocks noChangeAspect="1"/>
          </p:cNvPicPr>
          <p:nvPr/>
        </p:nvPicPr>
        <p:blipFill>
          <a:blip r:embed="rId4"/>
          <a:stretch>
            <a:fillRect/>
          </a:stretch>
        </p:blipFill>
        <p:spPr>
          <a:xfrm>
            <a:off x="602437" y="1667390"/>
            <a:ext cx="4009670" cy="4349948"/>
          </a:xfrm>
          <a:prstGeom prst="rect">
            <a:avLst/>
          </a:prstGeom>
        </p:spPr>
      </p:pic>
      <p:pic>
        <p:nvPicPr>
          <p:cNvPr id="8" name="图片 7">
            <a:extLst>
              <a:ext uri="{FF2B5EF4-FFF2-40B4-BE49-F238E27FC236}">
                <a16:creationId xmlns:a16="http://schemas.microsoft.com/office/drawing/2014/main" id="{F6D794AB-3B4F-F128-3C6B-C60037605F5A}"/>
              </a:ext>
            </a:extLst>
          </p:cNvPr>
          <p:cNvPicPr>
            <a:picLocks noChangeAspect="1"/>
          </p:cNvPicPr>
          <p:nvPr/>
        </p:nvPicPr>
        <p:blipFill>
          <a:blip r:embed="rId5"/>
          <a:stretch>
            <a:fillRect/>
          </a:stretch>
        </p:blipFill>
        <p:spPr>
          <a:xfrm>
            <a:off x="4922000" y="384117"/>
            <a:ext cx="7089026" cy="3668474"/>
          </a:xfrm>
          <a:prstGeom prst="rect">
            <a:avLst/>
          </a:prstGeom>
        </p:spPr>
      </p:pic>
      <p:pic>
        <p:nvPicPr>
          <p:cNvPr id="7" name="图片 6">
            <a:extLst>
              <a:ext uri="{FF2B5EF4-FFF2-40B4-BE49-F238E27FC236}">
                <a16:creationId xmlns:a16="http://schemas.microsoft.com/office/drawing/2014/main" id="{330DF808-E83B-735F-0F52-E7C3A54B483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22000" y="4581582"/>
            <a:ext cx="7149404" cy="1435756"/>
          </a:xfrm>
          <a:prstGeom prst="rect">
            <a:avLst/>
          </a:prstGeom>
        </p:spPr>
      </p:pic>
    </p:spTree>
    <p:extLst>
      <p:ext uri="{BB962C8B-B14F-4D97-AF65-F5344CB8AC3E}">
        <p14:creationId xmlns:p14="http://schemas.microsoft.com/office/powerpoint/2010/main" val="196450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场景法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1505177"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Use Case</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9" name="图片 8">
            <a:extLst>
              <a:ext uri="{FF2B5EF4-FFF2-40B4-BE49-F238E27FC236}">
                <a16:creationId xmlns:a16="http://schemas.microsoft.com/office/drawing/2014/main" id="{F76E9311-99C5-6EB6-199E-D3E679982C6B}"/>
              </a:ext>
            </a:extLst>
          </p:cNvPr>
          <p:cNvPicPr>
            <a:picLocks noChangeAspect="1"/>
          </p:cNvPicPr>
          <p:nvPr/>
        </p:nvPicPr>
        <p:blipFill>
          <a:blip r:embed="rId4"/>
          <a:stretch>
            <a:fillRect/>
          </a:stretch>
        </p:blipFill>
        <p:spPr>
          <a:xfrm>
            <a:off x="266700" y="2045356"/>
            <a:ext cx="4462542" cy="4355441"/>
          </a:xfrm>
          <a:prstGeom prst="rect">
            <a:avLst/>
          </a:prstGeom>
        </p:spPr>
      </p:pic>
      <p:pic>
        <p:nvPicPr>
          <p:cNvPr id="11" name="图片 10">
            <a:extLst>
              <a:ext uri="{FF2B5EF4-FFF2-40B4-BE49-F238E27FC236}">
                <a16:creationId xmlns:a16="http://schemas.microsoft.com/office/drawing/2014/main" id="{147890B8-30EF-A5E2-72BD-C22E8D3F8ACC}"/>
              </a:ext>
            </a:extLst>
          </p:cNvPr>
          <p:cNvPicPr>
            <a:picLocks noChangeAspect="1"/>
          </p:cNvPicPr>
          <p:nvPr/>
        </p:nvPicPr>
        <p:blipFill>
          <a:blip r:embed="rId5"/>
          <a:stretch>
            <a:fillRect/>
          </a:stretch>
        </p:blipFill>
        <p:spPr>
          <a:xfrm>
            <a:off x="4906389" y="258572"/>
            <a:ext cx="6438931" cy="4127709"/>
          </a:xfrm>
          <a:prstGeom prst="rect">
            <a:avLst/>
          </a:prstGeom>
        </p:spPr>
      </p:pic>
      <p:pic>
        <p:nvPicPr>
          <p:cNvPr id="13" name="图片 12">
            <a:extLst>
              <a:ext uri="{FF2B5EF4-FFF2-40B4-BE49-F238E27FC236}">
                <a16:creationId xmlns:a16="http://schemas.microsoft.com/office/drawing/2014/main" id="{D4C46A6D-4A3F-C088-098E-1C674753AE5A}"/>
              </a:ext>
            </a:extLst>
          </p:cNvPr>
          <p:cNvPicPr>
            <a:picLocks noChangeAspect="1"/>
          </p:cNvPicPr>
          <p:nvPr/>
        </p:nvPicPr>
        <p:blipFill>
          <a:blip r:embed="rId6"/>
          <a:stretch>
            <a:fillRect/>
          </a:stretch>
        </p:blipFill>
        <p:spPr>
          <a:xfrm>
            <a:off x="4729242" y="4953000"/>
            <a:ext cx="7116054" cy="1646428"/>
          </a:xfrm>
          <a:prstGeom prst="rect">
            <a:avLst/>
          </a:prstGeom>
        </p:spPr>
      </p:pic>
    </p:spTree>
    <p:extLst>
      <p:ext uri="{BB962C8B-B14F-4D97-AF65-F5344CB8AC3E}">
        <p14:creationId xmlns:p14="http://schemas.microsoft.com/office/powerpoint/2010/main" val="216382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场景法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1505177"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Use Case</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76023FE-0B2D-6D86-4AFF-17CAA8B289C0}"/>
              </a:ext>
            </a:extLst>
          </p:cNvPr>
          <p:cNvPicPr>
            <a:picLocks noChangeAspect="1"/>
          </p:cNvPicPr>
          <p:nvPr/>
        </p:nvPicPr>
        <p:blipFill>
          <a:blip r:embed="rId3"/>
          <a:stretch>
            <a:fillRect/>
          </a:stretch>
        </p:blipFill>
        <p:spPr>
          <a:xfrm>
            <a:off x="312435" y="1715158"/>
            <a:ext cx="4416807" cy="4779292"/>
          </a:xfrm>
          <a:prstGeom prst="rect">
            <a:avLst/>
          </a:prstGeom>
        </p:spPr>
      </p:pic>
      <p:pic>
        <p:nvPicPr>
          <p:cNvPr id="8" name="图片 7">
            <a:extLst>
              <a:ext uri="{FF2B5EF4-FFF2-40B4-BE49-F238E27FC236}">
                <a16:creationId xmlns:a16="http://schemas.microsoft.com/office/drawing/2014/main" id="{A30BC96C-6CE3-E2AB-21E5-BA78EA973EBA}"/>
              </a:ext>
            </a:extLst>
          </p:cNvPr>
          <p:cNvPicPr>
            <a:picLocks noChangeAspect="1"/>
          </p:cNvPicPr>
          <p:nvPr/>
        </p:nvPicPr>
        <p:blipFill>
          <a:blip r:embed="rId4"/>
          <a:stretch>
            <a:fillRect/>
          </a:stretch>
        </p:blipFill>
        <p:spPr>
          <a:xfrm>
            <a:off x="4455711" y="840662"/>
            <a:ext cx="7330869" cy="3470828"/>
          </a:xfrm>
          <a:prstGeom prst="rect">
            <a:avLst/>
          </a:prstGeom>
        </p:spPr>
      </p:pic>
      <p:pic>
        <p:nvPicPr>
          <p:cNvPr id="12" name="图片 11">
            <a:extLst>
              <a:ext uri="{FF2B5EF4-FFF2-40B4-BE49-F238E27FC236}">
                <a16:creationId xmlns:a16="http://schemas.microsoft.com/office/drawing/2014/main" id="{7E889BEB-EE16-176B-1BB4-696646612776}"/>
              </a:ext>
            </a:extLst>
          </p:cNvPr>
          <p:cNvPicPr>
            <a:picLocks noChangeAspect="1"/>
          </p:cNvPicPr>
          <p:nvPr/>
        </p:nvPicPr>
        <p:blipFill>
          <a:blip r:embed="rId5"/>
          <a:stretch>
            <a:fillRect/>
          </a:stretch>
        </p:blipFill>
        <p:spPr>
          <a:xfrm>
            <a:off x="4455711" y="4722254"/>
            <a:ext cx="7471787" cy="1383512"/>
          </a:xfrm>
          <a:prstGeom prst="rect">
            <a:avLst/>
          </a:prstGeom>
        </p:spPr>
      </p:pic>
    </p:spTree>
    <p:extLst>
      <p:ext uri="{BB962C8B-B14F-4D97-AF65-F5344CB8AC3E}">
        <p14:creationId xmlns:p14="http://schemas.microsoft.com/office/powerpoint/2010/main" val="404143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缺陷跟踪工具</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1886176"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Defect Tracking </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3F274E0-79BC-C5F6-1692-780082E4FE5D}"/>
              </a:ext>
            </a:extLst>
          </p:cNvPr>
          <p:cNvPicPr>
            <a:picLocks noChangeAspect="1"/>
          </p:cNvPicPr>
          <p:nvPr/>
        </p:nvPicPr>
        <p:blipFill>
          <a:blip r:embed="rId3"/>
          <a:stretch>
            <a:fillRect/>
          </a:stretch>
        </p:blipFill>
        <p:spPr>
          <a:xfrm>
            <a:off x="1028471" y="3124193"/>
            <a:ext cx="9934804" cy="2193769"/>
          </a:xfrm>
          <a:prstGeom prst="rect">
            <a:avLst/>
          </a:prstGeom>
        </p:spPr>
      </p:pic>
      <p:pic>
        <p:nvPicPr>
          <p:cNvPr id="10" name="图片 9">
            <a:extLst>
              <a:ext uri="{FF2B5EF4-FFF2-40B4-BE49-F238E27FC236}">
                <a16:creationId xmlns:a16="http://schemas.microsoft.com/office/drawing/2014/main" id="{70E24DAD-6017-FD81-7EC6-EFBDE6736C78}"/>
              </a:ext>
            </a:extLst>
          </p:cNvPr>
          <p:cNvPicPr>
            <a:picLocks noChangeAspect="1"/>
          </p:cNvPicPr>
          <p:nvPr/>
        </p:nvPicPr>
        <p:blipFill>
          <a:blip r:embed="rId4"/>
          <a:stretch>
            <a:fillRect/>
          </a:stretch>
        </p:blipFill>
        <p:spPr>
          <a:xfrm>
            <a:off x="6552733" y="1289822"/>
            <a:ext cx="4584381" cy="1451886"/>
          </a:xfrm>
          <a:prstGeom prst="rect">
            <a:avLst/>
          </a:prstGeom>
        </p:spPr>
      </p:pic>
    </p:spTree>
    <p:extLst>
      <p:ext uri="{BB962C8B-B14F-4D97-AF65-F5344CB8AC3E}">
        <p14:creationId xmlns:p14="http://schemas.microsoft.com/office/powerpoint/2010/main" val="213468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缺陷跟踪工具</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1886176"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Defect Tracking </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4537835-34BB-BBC2-1A28-53B3CE016FD5}"/>
              </a:ext>
            </a:extLst>
          </p:cNvPr>
          <p:cNvPicPr>
            <a:picLocks noChangeAspect="1"/>
          </p:cNvPicPr>
          <p:nvPr/>
        </p:nvPicPr>
        <p:blipFill>
          <a:blip r:embed="rId3"/>
          <a:stretch>
            <a:fillRect/>
          </a:stretch>
        </p:blipFill>
        <p:spPr>
          <a:xfrm>
            <a:off x="1688276" y="2262171"/>
            <a:ext cx="8339198" cy="4333907"/>
          </a:xfrm>
          <a:prstGeom prst="rect">
            <a:avLst/>
          </a:prstGeom>
        </p:spPr>
      </p:pic>
      <p:sp>
        <p:nvSpPr>
          <p:cNvPr id="11" name="文本框 10">
            <a:extLst>
              <a:ext uri="{FF2B5EF4-FFF2-40B4-BE49-F238E27FC236}">
                <a16:creationId xmlns:a16="http://schemas.microsoft.com/office/drawing/2014/main" id="{59B6052F-06F3-D8CA-DD0C-79B948E3F65C}"/>
              </a:ext>
            </a:extLst>
          </p:cNvPr>
          <p:cNvSpPr txBox="1"/>
          <p:nvPr/>
        </p:nvSpPr>
        <p:spPr>
          <a:xfrm>
            <a:off x="1104900" y="1474472"/>
            <a:ext cx="6096000" cy="461665"/>
          </a:xfrm>
          <a:prstGeom prst="rect">
            <a:avLst/>
          </a:prstGeom>
          <a:noFill/>
        </p:spPr>
        <p:txBody>
          <a:bodyPr wrap="square">
            <a:spAutoFit/>
          </a:bodyPr>
          <a:lstStyle/>
          <a:p>
            <a:r>
              <a:rPr lang="zh-CN" altLang="en-US" sz="2400" dirty="0"/>
              <a:t>Step1：提Bug</a:t>
            </a:r>
          </a:p>
        </p:txBody>
      </p:sp>
    </p:spTree>
    <p:extLst>
      <p:ext uri="{BB962C8B-B14F-4D97-AF65-F5344CB8AC3E}">
        <p14:creationId xmlns:p14="http://schemas.microsoft.com/office/powerpoint/2010/main" val="1513681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缺陷跟踪工具</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1886176"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Defect Tracking </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9B6052F-06F3-D8CA-DD0C-79B948E3F65C}"/>
              </a:ext>
            </a:extLst>
          </p:cNvPr>
          <p:cNvSpPr txBox="1"/>
          <p:nvPr/>
        </p:nvSpPr>
        <p:spPr>
          <a:xfrm>
            <a:off x="904646" y="1588715"/>
            <a:ext cx="9372600" cy="461665"/>
          </a:xfrm>
          <a:prstGeom prst="rect">
            <a:avLst/>
          </a:prstGeom>
          <a:noFill/>
        </p:spPr>
        <p:txBody>
          <a:bodyPr wrap="square">
            <a:spAutoFit/>
          </a:bodyPr>
          <a:lstStyle/>
          <a:p>
            <a:r>
              <a:rPr lang="en-US" altLang="zh-CN" sz="2400" dirty="0"/>
              <a:t>Step2</a:t>
            </a:r>
            <a:r>
              <a:rPr lang="zh-CN" altLang="en-US" sz="2400" dirty="0"/>
              <a:t>：被指派的人看到了</a:t>
            </a:r>
            <a:r>
              <a:rPr lang="en-US" altLang="zh-CN" sz="2400" dirty="0"/>
              <a:t>bug</a:t>
            </a:r>
            <a:r>
              <a:rPr lang="zh-CN" altLang="en-US" sz="2400" dirty="0"/>
              <a:t>，维修成功后可以点击解决按钮。</a:t>
            </a:r>
          </a:p>
        </p:txBody>
      </p:sp>
      <p:pic>
        <p:nvPicPr>
          <p:cNvPr id="7" name="图片 6">
            <a:extLst>
              <a:ext uri="{FF2B5EF4-FFF2-40B4-BE49-F238E27FC236}">
                <a16:creationId xmlns:a16="http://schemas.microsoft.com/office/drawing/2014/main" id="{30D02064-F7DF-85F1-32C8-C3EEF71FFD1C}"/>
              </a:ext>
            </a:extLst>
          </p:cNvPr>
          <p:cNvPicPr>
            <a:picLocks noChangeAspect="1"/>
          </p:cNvPicPr>
          <p:nvPr/>
        </p:nvPicPr>
        <p:blipFill>
          <a:blip r:embed="rId3"/>
          <a:stretch>
            <a:fillRect/>
          </a:stretch>
        </p:blipFill>
        <p:spPr>
          <a:xfrm>
            <a:off x="904646" y="2490656"/>
            <a:ext cx="8210581" cy="2156697"/>
          </a:xfrm>
          <a:prstGeom prst="rect">
            <a:avLst/>
          </a:prstGeom>
        </p:spPr>
      </p:pic>
      <p:pic>
        <p:nvPicPr>
          <p:cNvPr id="3" name="图片 2">
            <a:extLst>
              <a:ext uri="{FF2B5EF4-FFF2-40B4-BE49-F238E27FC236}">
                <a16:creationId xmlns:a16="http://schemas.microsoft.com/office/drawing/2014/main" id="{75678639-F179-254C-0135-A7A1FE2BE8B4}"/>
              </a:ext>
            </a:extLst>
          </p:cNvPr>
          <p:cNvPicPr>
            <a:picLocks noChangeAspect="1"/>
          </p:cNvPicPr>
          <p:nvPr/>
        </p:nvPicPr>
        <p:blipFill>
          <a:blip r:embed="rId4"/>
          <a:stretch>
            <a:fillRect/>
          </a:stretch>
        </p:blipFill>
        <p:spPr>
          <a:xfrm>
            <a:off x="5753100" y="3429000"/>
            <a:ext cx="4956687" cy="3104392"/>
          </a:xfrm>
          <a:prstGeom prst="rect">
            <a:avLst/>
          </a:prstGeom>
        </p:spPr>
      </p:pic>
      <p:sp>
        <p:nvSpPr>
          <p:cNvPr id="10" name="文本框 9">
            <a:extLst>
              <a:ext uri="{FF2B5EF4-FFF2-40B4-BE49-F238E27FC236}">
                <a16:creationId xmlns:a16="http://schemas.microsoft.com/office/drawing/2014/main" id="{20ACC7E5-A9D6-9E08-4792-C1FD661576D7}"/>
              </a:ext>
            </a:extLst>
          </p:cNvPr>
          <p:cNvSpPr txBox="1"/>
          <p:nvPr/>
        </p:nvSpPr>
        <p:spPr>
          <a:xfrm>
            <a:off x="796413" y="5038452"/>
            <a:ext cx="4956687" cy="461665"/>
          </a:xfrm>
          <a:prstGeom prst="rect">
            <a:avLst/>
          </a:prstGeom>
          <a:noFill/>
        </p:spPr>
        <p:txBody>
          <a:bodyPr wrap="square">
            <a:spAutoFit/>
          </a:bodyPr>
          <a:lstStyle/>
          <a:p>
            <a:r>
              <a:rPr lang="zh-CN" altLang="en-US" sz="2400" dirty="0"/>
              <a:t>并且可以详细描述解决方案</a:t>
            </a:r>
          </a:p>
        </p:txBody>
      </p:sp>
      <p:sp>
        <p:nvSpPr>
          <p:cNvPr id="12" name="文本框 11">
            <a:extLst>
              <a:ext uri="{FF2B5EF4-FFF2-40B4-BE49-F238E27FC236}">
                <a16:creationId xmlns:a16="http://schemas.microsoft.com/office/drawing/2014/main" id="{BACC6376-C535-A2D7-84E2-9F0C25599282}"/>
              </a:ext>
            </a:extLst>
          </p:cNvPr>
          <p:cNvSpPr txBox="1"/>
          <p:nvPr/>
        </p:nvSpPr>
        <p:spPr>
          <a:xfrm>
            <a:off x="796412" y="5768552"/>
            <a:ext cx="5385313" cy="830997"/>
          </a:xfrm>
          <a:prstGeom prst="rect">
            <a:avLst/>
          </a:prstGeom>
          <a:noFill/>
        </p:spPr>
        <p:txBody>
          <a:bodyPr wrap="square">
            <a:spAutoFit/>
          </a:bodyPr>
          <a:lstStyle/>
          <a:p>
            <a:r>
              <a:rPr lang="en-US" altLang="zh-CN" sz="2400" dirty="0"/>
              <a:t>Step3</a:t>
            </a:r>
            <a:r>
              <a:rPr lang="zh-CN" altLang="en-US" sz="2400" dirty="0"/>
              <a:t>：最终提</a:t>
            </a:r>
            <a:r>
              <a:rPr lang="en-US" altLang="zh-CN" sz="2400" dirty="0"/>
              <a:t>bug</a:t>
            </a:r>
            <a:r>
              <a:rPr lang="zh-CN" altLang="en-US" sz="2400" dirty="0"/>
              <a:t>的人在检查无误后，可以点击结束</a:t>
            </a:r>
            <a:r>
              <a:rPr lang="en-US" altLang="zh-CN" sz="2400" dirty="0"/>
              <a:t>bug</a:t>
            </a:r>
            <a:endParaRPr lang="zh-CN" altLang="en-US" sz="2400" dirty="0"/>
          </a:p>
        </p:txBody>
      </p:sp>
    </p:spTree>
    <p:extLst>
      <p:ext uri="{BB962C8B-B14F-4D97-AF65-F5344CB8AC3E}">
        <p14:creationId xmlns:p14="http://schemas.microsoft.com/office/powerpoint/2010/main" val="1879536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版本管理</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1886176"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Defect Tracking </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22B621DC-D035-6389-541B-E9445AA395CF}"/>
              </a:ext>
            </a:extLst>
          </p:cNvPr>
          <p:cNvPicPr>
            <a:picLocks noChangeAspect="1"/>
          </p:cNvPicPr>
          <p:nvPr/>
        </p:nvPicPr>
        <p:blipFill>
          <a:blip r:embed="rId4"/>
          <a:stretch>
            <a:fillRect/>
          </a:stretch>
        </p:blipFill>
        <p:spPr>
          <a:xfrm>
            <a:off x="5766068" y="56656"/>
            <a:ext cx="5467390" cy="6538960"/>
          </a:xfrm>
          <a:prstGeom prst="rect">
            <a:avLst/>
          </a:prstGeom>
        </p:spPr>
      </p:pic>
      <p:grpSp>
        <p:nvGrpSpPr>
          <p:cNvPr id="15" name="78ed491c-4f77-41b8-8d7e-11627c0db31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14248AB-16CE-45C0-1161-8643DDD99CCE}"/>
              </a:ext>
            </a:extLst>
          </p:cNvPr>
          <p:cNvGrpSpPr>
            <a:grpSpLocks noChangeAspect="1"/>
          </p:cNvGrpSpPr>
          <p:nvPr>
            <p:custDataLst>
              <p:tags r:id="rId1"/>
            </p:custDataLst>
          </p:nvPr>
        </p:nvGrpSpPr>
        <p:grpSpPr>
          <a:xfrm>
            <a:off x="503956" y="2777836"/>
            <a:ext cx="4573735" cy="2519066"/>
            <a:chOff x="2518203" y="1458464"/>
            <a:chExt cx="7155595" cy="3941073"/>
          </a:xfrm>
        </p:grpSpPr>
        <p:sp>
          <p:nvSpPr>
            <p:cNvPr id="16" name="ïṧḻîḓé">
              <a:extLst>
                <a:ext uri="{FF2B5EF4-FFF2-40B4-BE49-F238E27FC236}">
                  <a16:creationId xmlns:a16="http://schemas.microsoft.com/office/drawing/2014/main" id="{134853F2-69CB-A651-FC27-DB250F1A92C8}"/>
                </a:ext>
              </a:extLst>
            </p:cNvPr>
            <p:cNvSpPr/>
            <p:nvPr/>
          </p:nvSpPr>
          <p:spPr bwMode="auto">
            <a:xfrm>
              <a:off x="2518203" y="5233734"/>
              <a:ext cx="7155595" cy="165803"/>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îṣ1ïḓé">
              <a:extLst>
                <a:ext uri="{FF2B5EF4-FFF2-40B4-BE49-F238E27FC236}">
                  <a16:creationId xmlns:a16="http://schemas.microsoft.com/office/drawing/2014/main" id="{B341ABBA-6BAE-9069-C5B1-E8C150D29A18}"/>
                </a:ext>
              </a:extLst>
            </p:cNvPr>
            <p:cNvSpPr/>
            <p:nvPr/>
          </p:nvSpPr>
          <p:spPr bwMode="auto">
            <a:xfrm>
              <a:off x="4826399" y="2528729"/>
              <a:ext cx="4550258" cy="2677061"/>
            </a:xfrm>
            <a:custGeom>
              <a:avLst/>
              <a:gdLst>
                <a:gd name="T0" fmla="*/ 2193 w 2252"/>
                <a:gd name="T1" fmla="*/ 18 h 1324"/>
                <a:gd name="T2" fmla="*/ 1325 w 2252"/>
                <a:gd name="T3" fmla="*/ 18 h 1324"/>
                <a:gd name="T4" fmla="*/ 1325 w 2252"/>
                <a:gd name="T5" fmla="*/ 13 h 1324"/>
                <a:gd name="T6" fmla="*/ 1311 w 2252"/>
                <a:gd name="T7" fmla="*/ 0 h 1324"/>
                <a:gd name="T8" fmla="*/ 1311 w 2252"/>
                <a:gd name="T9" fmla="*/ 0 h 1324"/>
                <a:gd name="T10" fmla="*/ 944 w 2252"/>
                <a:gd name="T11" fmla="*/ 0 h 1324"/>
                <a:gd name="T12" fmla="*/ 931 w 2252"/>
                <a:gd name="T13" fmla="*/ 13 h 1324"/>
                <a:gd name="T14" fmla="*/ 931 w 2252"/>
                <a:gd name="T15" fmla="*/ 13 h 1324"/>
                <a:gd name="T16" fmla="*/ 931 w 2252"/>
                <a:gd name="T17" fmla="*/ 18 h 1324"/>
                <a:gd name="T18" fmla="*/ 59 w 2252"/>
                <a:gd name="T19" fmla="*/ 18 h 1324"/>
                <a:gd name="T20" fmla="*/ 0 w 2252"/>
                <a:gd name="T21" fmla="*/ 76 h 1324"/>
                <a:gd name="T22" fmla="*/ 0 w 2252"/>
                <a:gd name="T23" fmla="*/ 1266 h 1324"/>
                <a:gd name="T24" fmla="*/ 59 w 2252"/>
                <a:gd name="T25" fmla="*/ 1324 h 1324"/>
                <a:gd name="T26" fmla="*/ 59 w 2252"/>
                <a:gd name="T27" fmla="*/ 1324 h 1324"/>
                <a:gd name="T28" fmla="*/ 2193 w 2252"/>
                <a:gd name="T29" fmla="*/ 1324 h 1324"/>
                <a:gd name="T30" fmla="*/ 2252 w 2252"/>
                <a:gd name="T31" fmla="*/ 1266 h 1324"/>
                <a:gd name="T32" fmla="*/ 2252 w 2252"/>
                <a:gd name="T33" fmla="*/ 1266 h 1324"/>
                <a:gd name="T34" fmla="*/ 2252 w 2252"/>
                <a:gd name="T35" fmla="*/ 76 h 1324"/>
                <a:gd name="T36" fmla="*/ 2193 w 2252"/>
                <a:gd name="T37" fmla="*/ 18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2" h="1324">
                  <a:moveTo>
                    <a:pt x="2193" y="18"/>
                  </a:moveTo>
                  <a:cubicBezTo>
                    <a:pt x="1325" y="18"/>
                    <a:pt x="1325" y="18"/>
                    <a:pt x="1325" y="18"/>
                  </a:cubicBezTo>
                  <a:cubicBezTo>
                    <a:pt x="1325" y="13"/>
                    <a:pt x="1325" y="13"/>
                    <a:pt x="1325" y="13"/>
                  </a:cubicBezTo>
                  <a:cubicBezTo>
                    <a:pt x="1325" y="6"/>
                    <a:pt x="1319" y="0"/>
                    <a:pt x="1311" y="0"/>
                  </a:cubicBezTo>
                  <a:cubicBezTo>
                    <a:pt x="1311" y="0"/>
                    <a:pt x="1311" y="0"/>
                    <a:pt x="1311" y="0"/>
                  </a:cubicBezTo>
                  <a:cubicBezTo>
                    <a:pt x="944" y="0"/>
                    <a:pt x="944" y="0"/>
                    <a:pt x="944" y="0"/>
                  </a:cubicBezTo>
                  <a:cubicBezTo>
                    <a:pt x="937" y="0"/>
                    <a:pt x="931" y="6"/>
                    <a:pt x="931" y="13"/>
                  </a:cubicBezTo>
                  <a:cubicBezTo>
                    <a:pt x="931" y="13"/>
                    <a:pt x="931" y="13"/>
                    <a:pt x="931" y="13"/>
                  </a:cubicBezTo>
                  <a:cubicBezTo>
                    <a:pt x="931" y="18"/>
                    <a:pt x="931" y="18"/>
                    <a:pt x="931" y="18"/>
                  </a:cubicBezTo>
                  <a:cubicBezTo>
                    <a:pt x="59" y="18"/>
                    <a:pt x="59" y="18"/>
                    <a:pt x="59" y="18"/>
                  </a:cubicBezTo>
                  <a:cubicBezTo>
                    <a:pt x="26" y="18"/>
                    <a:pt x="0" y="44"/>
                    <a:pt x="0" y="76"/>
                  </a:cubicBezTo>
                  <a:cubicBezTo>
                    <a:pt x="0" y="1266"/>
                    <a:pt x="0" y="1266"/>
                    <a:pt x="0" y="1266"/>
                  </a:cubicBezTo>
                  <a:cubicBezTo>
                    <a:pt x="0" y="1298"/>
                    <a:pt x="26" y="1324"/>
                    <a:pt x="59" y="1324"/>
                  </a:cubicBezTo>
                  <a:cubicBezTo>
                    <a:pt x="59" y="1324"/>
                    <a:pt x="59" y="1324"/>
                    <a:pt x="59" y="1324"/>
                  </a:cubicBezTo>
                  <a:cubicBezTo>
                    <a:pt x="2193" y="1324"/>
                    <a:pt x="2193" y="1324"/>
                    <a:pt x="2193" y="1324"/>
                  </a:cubicBezTo>
                  <a:cubicBezTo>
                    <a:pt x="2226" y="1324"/>
                    <a:pt x="2252" y="1298"/>
                    <a:pt x="2252" y="1266"/>
                  </a:cubicBezTo>
                  <a:cubicBezTo>
                    <a:pt x="2252" y="1266"/>
                    <a:pt x="2252" y="1266"/>
                    <a:pt x="2252" y="1266"/>
                  </a:cubicBezTo>
                  <a:cubicBezTo>
                    <a:pt x="2252" y="76"/>
                    <a:pt x="2252" y="76"/>
                    <a:pt x="2252" y="76"/>
                  </a:cubicBezTo>
                  <a:cubicBezTo>
                    <a:pt x="2252" y="44"/>
                    <a:pt x="2226" y="18"/>
                    <a:pt x="2193" y="18"/>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íṩḻíde">
              <a:extLst>
                <a:ext uri="{FF2B5EF4-FFF2-40B4-BE49-F238E27FC236}">
                  <a16:creationId xmlns:a16="http://schemas.microsoft.com/office/drawing/2014/main" id="{2377DB33-A7C9-4240-C580-868E9BDCB9AA}"/>
                </a:ext>
              </a:extLst>
            </p:cNvPr>
            <p:cNvSpPr/>
            <p:nvPr/>
          </p:nvSpPr>
          <p:spPr bwMode="auto">
            <a:xfrm>
              <a:off x="5025735" y="2767187"/>
              <a:ext cx="4150655" cy="2355702"/>
            </a:xfrm>
            <a:custGeom>
              <a:avLst/>
              <a:gdLst>
                <a:gd name="T0" fmla="*/ 7 w 2054"/>
                <a:gd name="T1" fmla="*/ 0 h 1165"/>
                <a:gd name="T2" fmla="*/ 0 w 2054"/>
                <a:gd name="T3" fmla="*/ 7 h 1165"/>
                <a:gd name="T4" fmla="*/ 0 w 2054"/>
                <a:gd name="T5" fmla="*/ 1158 h 1165"/>
                <a:gd name="T6" fmla="*/ 7 w 2054"/>
                <a:gd name="T7" fmla="*/ 1165 h 1165"/>
                <a:gd name="T8" fmla="*/ 2047 w 2054"/>
                <a:gd name="T9" fmla="*/ 1165 h 1165"/>
                <a:gd name="T10" fmla="*/ 2054 w 2054"/>
                <a:gd name="T11" fmla="*/ 1158 h 1165"/>
                <a:gd name="T12" fmla="*/ 2054 w 2054"/>
                <a:gd name="T13" fmla="*/ 7 h 1165"/>
                <a:gd name="T14" fmla="*/ 2047 w 2054"/>
                <a:gd name="T15" fmla="*/ 0 h 1165"/>
                <a:gd name="T16" fmla="*/ 7 w 2054"/>
                <a:gd name="T1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4" h="1165">
                  <a:moveTo>
                    <a:pt x="7" y="0"/>
                  </a:moveTo>
                  <a:cubicBezTo>
                    <a:pt x="3" y="0"/>
                    <a:pt x="0" y="3"/>
                    <a:pt x="0" y="7"/>
                  </a:cubicBezTo>
                  <a:cubicBezTo>
                    <a:pt x="0" y="1158"/>
                    <a:pt x="0" y="1158"/>
                    <a:pt x="0" y="1158"/>
                  </a:cubicBezTo>
                  <a:cubicBezTo>
                    <a:pt x="0" y="1162"/>
                    <a:pt x="3" y="1165"/>
                    <a:pt x="7" y="1165"/>
                  </a:cubicBezTo>
                  <a:cubicBezTo>
                    <a:pt x="2047" y="1165"/>
                    <a:pt x="2047" y="1165"/>
                    <a:pt x="2047" y="1165"/>
                  </a:cubicBezTo>
                  <a:cubicBezTo>
                    <a:pt x="2051" y="1165"/>
                    <a:pt x="2054" y="1162"/>
                    <a:pt x="2054" y="1158"/>
                  </a:cubicBezTo>
                  <a:cubicBezTo>
                    <a:pt x="2054" y="7"/>
                    <a:pt x="2054" y="7"/>
                    <a:pt x="2054" y="7"/>
                  </a:cubicBezTo>
                  <a:cubicBezTo>
                    <a:pt x="2054" y="3"/>
                    <a:pt x="2051" y="0"/>
                    <a:pt x="2047" y="0"/>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íSľíďe">
              <a:extLst>
                <a:ext uri="{FF2B5EF4-FFF2-40B4-BE49-F238E27FC236}">
                  <a16:creationId xmlns:a16="http://schemas.microsoft.com/office/drawing/2014/main" id="{F2AE8294-F9F2-7DF4-3282-B4A3FBD3C65C}"/>
                </a:ext>
              </a:extLst>
            </p:cNvPr>
            <p:cNvSpPr/>
            <p:nvPr/>
          </p:nvSpPr>
          <p:spPr bwMode="auto">
            <a:xfrm>
              <a:off x="7055421" y="2620946"/>
              <a:ext cx="86628" cy="87559"/>
            </a:xfrm>
            <a:prstGeom prst="ellipse">
              <a:avLst/>
            </a:pr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îṣ1ídê">
              <a:extLst>
                <a:ext uri="{FF2B5EF4-FFF2-40B4-BE49-F238E27FC236}">
                  <a16:creationId xmlns:a16="http://schemas.microsoft.com/office/drawing/2014/main" id="{E56ABEFE-8D00-09FD-6830-E914FEA812C0}"/>
                </a:ext>
              </a:extLst>
            </p:cNvPr>
            <p:cNvSpPr/>
            <p:nvPr/>
          </p:nvSpPr>
          <p:spPr bwMode="auto">
            <a:xfrm>
              <a:off x="4605640" y="4997140"/>
              <a:ext cx="4991778" cy="297141"/>
            </a:xfrm>
            <a:custGeom>
              <a:avLst/>
              <a:gdLst>
                <a:gd name="T0" fmla="*/ 2196 w 2470"/>
                <a:gd name="T1" fmla="*/ 23 h 147"/>
                <a:gd name="T2" fmla="*/ 2193 w 2470"/>
                <a:gd name="T3" fmla="*/ 0 h 147"/>
                <a:gd name="T4" fmla="*/ 2120 w 2470"/>
                <a:gd name="T5" fmla="*/ 2 h 147"/>
                <a:gd name="T6" fmla="*/ 2076 w 2470"/>
                <a:gd name="T7" fmla="*/ 23 h 147"/>
                <a:gd name="T8" fmla="*/ 2073 w 2470"/>
                <a:gd name="T9" fmla="*/ 0 h 147"/>
                <a:gd name="T10" fmla="*/ 2000 w 2470"/>
                <a:gd name="T11" fmla="*/ 2 h 147"/>
                <a:gd name="T12" fmla="*/ 1956 w 2470"/>
                <a:gd name="T13" fmla="*/ 23 h 147"/>
                <a:gd name="T14" fmla="*/ 1953 w 2470"/>
                <a:gd name="T15" fmla="*/ 0 h 147"/>
                <a:gd name="T16" fmla="*/ 1880 w 2470"/>
                <a:gd name="T17" fmla="*/ 2 h 147"/>
                <a:gd name="T18" fmla="*/ 1836 w 2470"/>
                <a:gd name="T19" fmla="*/ 23 h 147"/>
                <a:gd name="T20" fmla="*/ 1834 w 2470"/>
                <a:gd name="T21" fmla="*/ 0 h 147"/>
                <a:gd name="T22" fmla="*/ 1761 w 2470"/>
                <a:gd name="T23" fmla="*/ 2 h 147"/>
                <a:gd name="T24" fmla="*/ 1717 w 2470"/>
                <a:gd name="T25" fmla="*/ 23 h 147"/>
                <a:gd name="T26" fmla="*/ 1714 w 2470"/>
                <a:gd name="T27" fmla="*/ 0 h 147"/>
                <a:gd name="T28" fmla="*/ 1641 w 2470"/>
                <a:gd name="T29" fmla="*/ 2 h 147"/>
                <a:gd name="T30" fmla="*/ 1597 w 2470"/>
                <a:gd name="T31" fmla="*/ 23 h 147"/>
                <a:gd name="T32" fmla="*/ 1594 w 2470"/>
                <a:gd name="T33" fmla="*/ 0 h 147"/>
                <a:gd name="T34" fmla="*/ 1521 w 2470"/>
                <a:gd name="T35" fmla="*/ 2 h 147"/>
                <a:gd name="T36" fmla="*/ 1477 w 2470"/>
                <a:gd name="T37" fmla="*/ 23 h 147"/>
                <a:gd name="T38" fmla="*/ 1474 w 2470"/>
                <a:gd name="T39" fmla="*/ 0 h 147"/>
                <a:gd name="T40" fmla="*/ 923 w 2470"/>
                <a:gd name="T41" fmla="*/ 2 h 147"/>
                <a:gd name="T42" fmla="*/ 879 w 2470"/>
                <a:gd name="T43" fmla="*/ 23 h 147"/>
                <a:gd name="T44" fmla="*/ 876 w 2470"/>
                <a:gd name="T45" fmla="*/ 0 h 147"/>
                <a:gd name="T46" fmla="*/ 803 w 2470"/>
                <a:gd name="T47" fmla="*/ 2 h 147"/>
                <a:gd name="T48" fmla="*/ 759 w 2470"/>
                <a:gd name="T49" fmla="*/ 23 h 147"/>
                <a:gd name="T50" fmla="*/ 756 w 2470"/>
                <a:gd name="T51" fmla="*/ 0 h 147"/>
                <a:gd name="T52" fmla="*/ 683 w 2470"/>
                <a:gd name="T53" fmla="*/ 2 h 147"/>
                <a:gd name="T54" fmla="*/ 639 w 2470"/>
                <a:gd name="T55" fmla="*/ 23 h 147"/>
                <a:gd name="T56" fmla="*/ 636 w 2470"/>
                <a:gd name="T57" fmla="*/ 0 h 147"/>
                <a:gd name="T58" fmla="*/ 563 w 2470"/>
                <a:gd name="T59" fmla="*/ 2 h 147"/>
                <a:gd name="T60" fmla="*/ 520 w 2470"/>
                <a:gd name="T61" fmla="*/ 23 h 147"/>
                <a:gd name="T62" fmla="*/ 517 w 2470"/>
                <a:gd name="T63" fmla="*/ 0 h 147"/>
                <a:gd name="T64" fmla="*/ 444 w 2470"/>
                <a:gd name="T65" fmla="*/ 2 h 147"/>
                <a:gd name="T66" fmla="*/ 400 w 2470"/>
                <a:gd name="T67" fmla="*/ 23 h 147"/>
                <a:gd name="T68" fmla="*/ 397 w 2470"/>
                <a:gd name="T69" fmla="*/ 0 h 147"/>
                <a:gd name="T70" fmla="*/ 324 w 2470"/>
                <a:gd name="T71" fmla="*/ 2 h 147"/>
                <a:gd name="T72" fmla="*/ 280 w 2470"/>
                <a:gd name="T73" fmla="*/ 23 h 147"/>
                <a:gd name="T74" fmla="*/ 277 w 2470"/>
                <a:gd name="T75" fmla="*/ 0 h 147"/>
                <a:gd name="T76" fmla="*/ 204 w 2470"/>
                <a:gd name="T77" fmla="*/ 2 h 147"/>
                <a:gd name="T78" fmla="*/ 70 w 2470"/>
                <a:gd name="T79" fmla="*/ 23 h 147"/>
                <a:gd name="T80" fmla="*/ 0 w 2470"/>
                <a:gd name="T81" fmla="*/ 96 h 147"/>
                <a:gd name="T82" fmla="*/ 2400 w 2470"/>
                <a:gd name="T83" fmla="*/ 147 h 147"/>
                <a:gd name="T84" fmla="*/ 2470 w 2470"/>
                <a:gd name="T8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0" h="147">
                  <a:moveTo>
                    <a:pt x="2400" y="23"/>
                  </a:moveTo>
                  <a:cubicBezTo>
                    <a:pt x="2196" y="23"/>
                    <a:pt x="2196" y="23"/>
                    <a:pt x="2196" y="23"/>
                  </a:cubicBezTo>
                  <a:cubicBezTo>
                    <a:pt x="2196" y="2"/>
                    <a:pt x="2196" y="2"/>
                    <a:pt x="2196" y="2"/>
                  </a:cubicBezTo>
                  <a:cubicBezTo>
                    <a:pt x="2196" y="1"/>
                    <a:pt x="2194" y="0"/>
                    <a:pt x="2193" y="0"/>
                  </a:cubicBezTo>
                  <a:cubicBezTo>
                    <a:pt x="2123" y="0"/>
                    <a:pt x="2123" y="0"/>
                    <a:pt x="2123" y="0"/>
                  </a:cubicBezTo>
                  <a:cubicBezTo>
                    <a:pt x="2121" y="0"/>
                    <a:pt x="2120" y="1"/>
                    <a:pt x="2120" y="2"/>
                  </a:cubicBezTo>
                  <a:cubicBezTo>
                    <a:pt x="2120" y="23"/>
                    <a:pt x="2120" y="23"/>
                    <a:pt x="2120" y="23"/>
                  </a:cubicBezTo>
                  <a:cubicBezTo>
                    <a:pt x="2076" y="23"/>
                    <a:pt x="2076" y="23"/>
                    <a:pt x="2076" y="23"/>
                  </a:cubicBezTo>
                  <a:cubicBezTo>
                    <a:pt x="2076" y="2"/>
                    <a:pt x="2076" y="2"/>
                    <a:pt x="2076" y="2"/>
                  </a:cubicBezTo>
                  <a:cubicBezTo>
                    <a:pt x="2076" y="1"/>
                    <a:pt x="2075" y="0"/>
                    <a:pt x="2073" y="0"/>
                  </a:cubicBezTo>
                  <a:cubicBezTo>
                    <a:pt x="2003" y="0"/>
                    <a:pt x="2003" y="0"/>
                    <a:pt x="2003" y="0"/>
                  </a:cubicBezTo>
                  <a:cubicBezTo>
                    <a:pt x="2001" y="0"/>
                    <a:pt x="2000" y="1"/>
                    <a:pt x="2000" y="2"/>
                  </a:cubicBezTo>
                  <a:cubicBezTo>
                    <a:pt x="2000" y="23"/>
                    <a:pt x="2000" y="23"/>
                    <a:pt x="2000" y="23"/>
                  </a:cubicBezTo>
                  <a:cubicBezTo>
                    <a:pt x="1956" y="23"/>
                    <a:pt x="1956" y="23"/>
                    <a:pt x="1956" y="23"/>
                  </a:cubicBezTo>
                  <a:cubicBezTo>
                    <a:pt x="1956" y="2"/>
                    <a:pt x="1956" y="2"/>
                    <a:pt x="1956" y="2"/>
                  </a:cubicBezTo>
                  <a:cubicBezTo>
                    <a:pt x="1956" y="1"/>
                    <a:pt x="1955" y="0"/>
                    <a:pt x="1953" y="0"/>
                  </a:cubicBezTo>
                  <a:cubicBezTo>
                    <a:pt x="1883" y="0"/>
                    <a:pt x="1883" y="0"/>
                    <a:pt x="1883" y="0"/>
                  </a:cubicBezTo>
                  <a:cubicBezTo>
                    <a:pt x="1882" y="0"/>
                    <a:pt x="1880" y="1"/>
                    <a:pt x="1880" y="2"/>
                  </a:cubicBezTo>
                  <a:cubicBezTo>
                    <a:pt x="1880" y="23"/>
                    <a:pt x="1880" y="23"/>
                    <a:pt x="1880" y="23"/>
                  </a:cubicBezTo>
                  <a:cubicBezTo>
                    <a:pt x="1836" y="23"/>
                    <a:pt x="1836" y="23"/>
                    <a:pt x="1836" y="23"/>
                  </a:cubicBezTo>
                  <a:cubicBezTo>
                    <a:pt x="1836" y="2"/>
                    <a:pt x="1836" y="2"/>
                    <a:pt x="1836" y="2"/>
                  </a:cubicBezTo>
                  <a:cubicBezTo>
                    <a:pt x="1836" y="1"/>
                    <a:pt x="1835" y="0"/>
                    <a:pt x="1834" y="0"/>
                  </a:cubicBezTo>
                  <a:cubicBezTo>
                    <a:pt x="1763" y="0"/>
                    <a:pt x="1763" y="0"/>
                    <a:pt x="1763" y="0"/>
                  </a:cubicBezTo>
                  <a:cubicBezTo>
                    <a:pt x="1762" y="0"/>
                    <a:pt x="1761" y="1"/>
                    <a:pt x="1761" y="2"/>
                  </a:cubicBezTo>
                  <a:cubicBezTo>
                    <a:pt x="1761" y="23"/>
                    <a:pt x="1761" y="23"/>
                    <a:pt x="1761" y="23"/>
                  </a:cubicBezTo>
                  <a:cubicBezTo>
                    <a:pt x="1717" y="23"/>
                    <a:pt x="1717" y="23"/>
                    <a:pt x="1717" y="23"/>
                  </a:cubicBezTo>
                  <a:cubicBezTo>
                    <a:pt x="1717" y="2"/>
                    <a:pt x="1717" y="2"/>
                    <a:pt x="1717" y="2"/>
                  </a:cubicBezTo>
                  <a:cubicBezTo>
                    <a:pt x="1717" y="1"/>
                    <a:pt x="1715" y="0"/>
                    <a:pt x="1714" y="0"/>
                  </a:cubicBezTo>
                  <a:cubicBezTo>
                    <a:pt x="1644" y="0"/>
                    <a:pt x="1644" y="0"/>
                    <a:pt x="1644" y="0"/>
                  </a:cubicBezTo>
                  <a:cubicBezTo>
                    <a:pt x="1642" y="0"/>
                    <a:pt x="1641" y="1"/>
                    <a:pt x="1641" y="2"/>
                  </a:cubicBezTo>
                  <a:cubicBezTo>
                    <a:pt x="1641" y="23"/>
                    <a:pt x="1641" y="23"/>
                    <a:pt x="1641" y="23"/>
                  </a:cubicBezTo>
                  <a:cubicBezTo>
                    <a:pt x="1597" y="23"/>
                    <a:pt x="1597" y="23"/>
                    <a:pt x="1597" y="23"/>
                  </a:cubicBezTo>
                  <a:cubicBezTo>
                    <a:pt x="1597" y="2"/>
                    <a:pt x="1597" y="2"/>
                    <a:pt x="1597" y="2"/>
                  </a:cubicBezTo>
                  <a:cubicBezTo>
                    <a:pt x="1597" y="1"/>
                    <a:pt x="1596" y="0"/>
                    <a:pt x="1594" y="0"/>
                  </a:cubicBezTo>
                  <a:cubicBezTo>
                    <a:pt x="1524" y="0"/>
                    <a:pt x="1524" y="0"/>
                    <a:pt x="1524" y="0"/>
                  </a:cubicBezTo>
                  <a:cubicBezTo>
                    <a:pt x="1522" y="0"/>
                    <a:pt x="1521" y="1"/>
                    <a:pt x="1521" y="2"/>
                  </a:cubicBezTo>
                  <a:cubicBezTo>
                    <a:pt x="1521" y="23"/>
                    <a:pt x="1521" y="23"/>
                    <a:pt x="1521" y="23"/>
                  </a:cubicBezTo>
                  <a:cubicBezTo>
                    <a:pt x="1477" y="23"/>
                    <a:pt x="1477" y="23"/>
                    <a:pt x="1477" y="23"/>
                  </a:cubicBezTo>
                  <a:cubicBezTo>
                    <a:pt x="1477" y="2"/>
                    <a:pt x="1477" y="2"/>
                    <a:pt x="1477" y="2"/>
                  </a:cubicBezTo>
                  <a:cubicBezTo>
                    <a:pt x="1477" y="1"/>
                    <a:pt x="1476" y="0"/>
                    <a:pt x="1474" y="0"/>
                  </a:cubicBezTo>
                  <a:cubicBezTo>
                    <a:pt x="926" y="0"/>
                    <a:pt x="926" y="0"/>
                    <a:pt x="926" y="0"/>
                  </a:cubicBezTo>
                  <a:cubicBezTo>
                    <a:pt x="924" y="0"/>
                    <a:pt x="923" y="1"/>
                    <a:pt x="923" y="2"/>
                  </a:cubicBezTo>
                  <a:cubicBezTo>
                    <a:pt x="923" y="23"/>
                    <a:pt x="923" y="23"/>
                    <a:pt x="923" y="23"/>
                  </a:cubicBezTo>
                  <a:cubicBezTo>
                    <a:pt x="879" y="23"/>
                    <a:pt x="879" y="23"/>
                    <a:pt x="879" y="23"/>
                  </a:cubicBezTo>
                  <a:cubicBezTo>
                    <a:pt x="879" y="2"/>
                    <a:pt x="879" y="2"/>
                    <a:pt x="879" y="2"/>
                  </a:cubicBezTo>
                  <a:cubicBezTo>
                    <a:pt x="879" y="1"/>
                    <a:pt x="878" y="0"/>
                    <a:pt x="876" y="0"/>
                  </a:cubicBezTo>
                  <a:cubicBezTo>
                    <a:pt x="806" y="0"/>
                    <a:pt x="806" y="0"/>
                    <a:pt x="806" y="0"/>
                  </a:cubicBezTo>
                  <a:cubicBezTo>
                    <a:pt x="804" y="0"/>
                    <a:pt x="803" y="1"/>
                    <a:pt x="803" y="2"/>
                  </a:cubicBezTo>
                  <a:cubicBezTo>
                    <a:pt x="803" y="23"/>
                    <a:pt x="803" y="23"/>
                    <a:pt x="803" y="23"/>
                  </a:cubicBezTo>
                  <a:cubicBezTo>
                    <a:pt x="759" y="23"/>
                    <a:pt x="759" y="23"/>
                    <a:pt x="759" y="23"/>
                  </a:cubicBezTo>
                  <a:cubicBezTo>
                    <a:pt x="759" y="2"/>
                    <a:pt x="759" y="2"/>
                    <a:pt x="759" y="2"/>
                  </a:cubicBezTo>
                  <a:cubicBezTo>
                    <a:pt x="759" y="1"/>
                    <a:pt x="758" y="0"/>
                    <a:pt x="756" y="0"/>
                  </a:cubicBezTo>
                  <a:cubicBezTo>
                    <a:pt x="686" y="0"/>
                    <a:pt x="686" y="0"/>
                    <a:pt x="686" y="0"/>
                  </a:cubicBezTo>
                  <a:cubicBezTo>
                    <a:pt x="685" y="0"/>
                    <a:pt x="683" y="1"/>
                    <a:pt x="683" y="2"/>
                  </a:cubicBezTo>
                  <a:cubicBezTo>
                    <a:pt x="683" y="23"/>
                    <a:pt x="683" y="23"/>
                    <a:pt x="683" y="23"/>
                  </a:cubicBezTo>
                  <a:cubicBezTo>
                    <a:pt x="639" y="23"/>
                    <a:pt x="639" y="23"/>
                    <a:pt x="639" y="23"/>
                  </a:cubicBezTo>
                  <a:cubicBezTo>
                    <a:pt x="639" y="2"/>
                    <a:pt x="639" y="2"/>
                    <a:pt x="639" y="2"/>
                  </a:cubicBezTo>
                  <a:cubicBezTo>
                    <a:pt x="639" y="1"/>
                    <a:pt x="638" y="0"/>
                    <a:pt x="636" y="0"/>
                  </a:cubicBezTo>
                  <a:cubicBezTo>
                    <a:pt x="566" y="0"/>
                    <a:pt x="566" y="0"/>
                    <a:pt x="566" y="0"/>
                  </a:cubicBezTo>
                  <a:cubicBezTo>
                    <a:pt x="565" y="0"/>
                    <a:pt x="563" y="1"/>
                    <a:pt x="563" y="2"/>
                  </a:cubicBezTo>
                  <a:cubicBezTo>
                    <a:pt x="563" y="23"/>
                    <a:pt x="563" y="23"/>
                    <a:pt x="563" y="23"/>
                  </a:cubicBezTo>
                  <a:cubicBezTo>
                    <a:pt x="520" y="23"/>
                    <a:pt x="520" y="23"/>
                    <a:pt x="520" y="23"/>
                  </a:cubicBezTo>
                  <a:cubicBezTo>
                    <a:pt x="520" y="2"/>
                    <a:pt x="520" y="2"/>
                    <a:pt x="520" y="2"/>
                  </a:cubicBezTo>
                  <a:cubicBezTo>
                    <a:pt x="520" y="1"/>
                    <a:pt x="518" y="0"/>
                    <a:pt x="517" y="0"/>
                  </a:cubicBezTo>
                  <a:cubicBezTo>
                    <a:pt x="447" y="0"/>
                    <a:pt x="447" y="0"/>
                    <a:pt x="447" y="0"/>
                  </a:cubicBezTo>
                  <a:cubicBezTo>
                    <a:pt x="445" y="0"/>
                    <a:pt x="444" y="1"/>
                    <a:pt x="444" y="2"/>
                  </a:cubicBezTo>
                  <a:cubicBezTo>
                    <a:pt x="444" y="23"/>
                    <a:pt x="444" y="23"/>
                    <a:pt x="444" y="23"/>
                  </a:cubicBezTo>
                  <a:cubicBezTo>
                    <a:pt x="400" y="23"/>
                    <a:pt x="400" y="23"/>
                    <a:pt x="400" y="23"/>
                  </a:cubicBezTo>
                  <a:cubicBezTo>
                    <a:pt x="400" y="2"/>
                    <a:pt x="400" y="2"/>
                    <a:pt x="400" y="2"/>
                  </a:cubicBezTo>
                  <a:cubicBezTo>
                    <a:pt x="400" y="1"/>
                    <a:pt x="399" y="0"/>
                    <a:pt x="397" y="0"/>
                  </a:cubicBezTo>
                  <a:cubicBezTo>
                    <a:pt x="327" y="0"/>
                    <a:pt x="327" y="0"/>
                    <a:pt x="327" y="0"/>
                  </a:cubicBezTo>
                  <a:cubicBezTo>
                    <a:pt x="325" y="0"/>
                    <a:pt x="324" y="1"/>
                    <a:pt x="324" y="2"/>
                  </a:cubicBezTo>
                  <a:cubicBezTo>
                    <a:pt x="324" y="23"/>
                    <a:pt x="324" y="23"/>
                    <a:pt x="324" y="23"/>
                  </a:cubicBezTo>
                  <a:cubicBezTo>
                    <a:pt x="280" y="23"/>
                    <a:pt x="280" y="23"/>
                    <a:pt x="280" y="23"/>
                  </a:cubicBezTo>
                  <a:cubicBezTo>
                    <a:pt x="280" y="2"/>
                    <a:pt x="280" y="2"/>
                    <a:pt x="280" y="2"/>
                  </a:cubicBezTo>
                  <a:cubicBezTo>
                    <a:pt x="280" y="1"/>
                    <a:pt x="279" y="0"/>
                    <a:pt x="277" y="0"/>
                  </a:cubicBezTo>
                  <a:cubicBezTo>
                    <a:pt x="207" y="0"/>
                    <a:pt x="207" y="0"/>
                    <a:pt x="207" y="0"/>
                  </a:cubicBezTo>
                  <a:cubicBezTo>
                    <a:pt x="206" y="0"/>
                    <a:pt x="204" y="1"/>
                    <a:pt x="204" y="2"/>
                  </a:cubicBezTo>
                  <a:cubicBezTo>
                    <a:pt x="204" y="23"/>
                    <a:pt x="204" y="23"/>
                    <a:pt x="204" y="23"/>
                  </a:cubicBezTo>
                  <a:cubicBezTo>
                    <a:pt x="70" y="23"/>
                    <a:pt x="70" y="23"/>
                    <a:pt x="70" y="23"/>
                  </a:cubicBezTo>
                  <a:cubicBezTo>
                    <a:pt x="31" y="23"/>
                    <a:pt x="0" y="46"/>
                    <a:pt x="0" y="74"/>
                  </a:cubicBezTo>
                  <a:cubicBezTo>
                    <a:pt x="0" y="96"/>
                    <a:pt x="0" y="96"/>
                    <a:pt x="0" y="96"/>
                  </a:cubicBezTo>
                  <a:cubicBezTo>
                    <a:pt x="0" y="124"/>
                    <a:pt x="31" y="147"/>
                    <a:pt x="70" y="147"/>
                  </a:cubicBezTo>
                  <a:cubicBezTo>
                    <a:pt x="2400" y="147"/>
                    <a:pt x="2400" y="147"/>
                    <a:pt x="2400" y="147"/>
                  </a:cubicBezTo>
                  <a:cubicBezTo>
                    <a:pt x="2439" y="147"/>
                    <a:pt x="2470" y="124"/>
                    <a:pt x="2470" y="96"/>
                  </a:cubicBezTo>
                  <a:cubicBezTo>
                    <a:pt x="2470" y="74"/>
                    <a:pt x="2470" y="74"/>
                    <a:pt x="2470" y="74"/>
                  </a:cubicBezTo>
                  <a:cubicBezTo>
                    <a:pt x="2470" y="46"/>
                    <a:pt x="2439" y="23"/>
                    <a:pt x="2400" y="23"/>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îšľïḑé">
              <a:extLst>
                <a:ext uri="{FF2B5EF4-FFF2-40B4-BE49-F238E27FC236}">
                  <a16:creationId xmlns:a16="http://schemas.microsoft.com/office/drawing/2014/main" id="{36C40B05-EE8F-BED5-38A1-D0B37AA99B70}"/>
                </a:ext>
              </a:extLst>
            </p:cNvPr>
            <p:cNvSpPr/>
            <p:nvPr/>
          </p:nvSpPr>
          <p:spPr bwMode="auto">
            <a:xfrm>
              <a:off x="7154157" y="3223610"/>
              <a:ext cx="1563948" cy="1508990"/>
            </a:xfrm>
            <a:custGeom>
              <a:avLst/>
              <a:gdLst>
                <a:gd name="T0" fmla="*/ 14 w 774"/>
                <a:gd name="T1" fmla="*/ 0 h 746"/>
                <a:gd name="T2" fmla="*/ 760 w 774"/>
                <a:gd name="T3" fmla="*/ 0 h 746"/>
                <a:gd name="T4" fmla="*/ 774 w 774"/>
                <a:gd name="T5" fmla="*/ 14 h 746"/>
                <a:gd name="T6" fmla="*/ 774 w 774"/>
                <a:gd name="T7" fmla="*/ 732 h 746"/>
                <a:gd name="T8" fmla="*/ 760 w 774"/>
                <a:gd name="T9" fmla="*/ 746 h 746"/>
                <a:gd name="T10" fmla="*/ 14 w 774"/>
                <a:gd name="T11" fmla="*/ 746 h 746"/>
                <a:gd name="T12" fmla="*/ 0 w 774"/>
                <a:gd name="T13" fmla="*/ 732 h 746"/>
                <a:gd name="T14" fmla="*/ 0 w 774"/>
                <a:gd name="T15" fmla="*/ 14 h 746"/>
                <a:gd name="T16" fmla="*/ 14 w 774"/>
                <a:gd name="T17"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4" h="746">
                  <a:moveTo>
                    <a:pt x="14" y="0"/>
                  </a:moveTo>
                  <a:cubicBezTo>
                    <a:pt x="760" y="0"/>
                    <a:pt x="760" y="0"/>
                    <a:pt x="760" y="0"/>
                  </a:cubicBezTo>
                  <a:cubicBezTo>
                    <a:pt x="768" y="0"/>
                    <a:pt x="774" y="7"/>
                    <a:pt x="774" y="14"/>
                  </a:cubicBezTo>
                  <a:cubicBezTo>
                    <a:pt x="774" y="732"/>
                    <a:pt x="774" y="732"/>
                    <a:pt x="774" y="732"/>
                  </a:cubicBezTo>
                  <a:cubicBezTo>
                    <a:pt x="774" y="739"/>
                    <a:pt x="768" y="746"/>
                    <a:pt x="760" y="746"/>
                  </a:cubicBezTo>
                  <a:cubicBezTo>
                    <a:pt x="14" y="746"/>
                    <a:pt x="14" y="746"/>
                    <a:pt x="14" y="746"/>
                  </a:cubicBezTo>
                  <a:cubicBezTo>
                    <a:pt x="6" y="746"/>
                    <a:pt x="0" y="739"/>
                    <a:pt x="0" y="732"/>
                  </a:cubicBezTo>
                  <a:cubicBezTo>
                    <a:pt x="0" y="14"/>
                    <a:pt x="0" y="14"/>
                    <a:pt x="0" y="14"/>
                  </a:cubicBezTo>
                  <a:cubicBezTo>
                    <a:pt x="0" y="7"/>
                    <a:pt x="6" y="0"/>
                    <a:pt x="14"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íşḻíḑê">
              <a:extLst>
                <a:ext uri="{FF2B5EF4-FFF2-40B4-BE49-F238E27FC236}">
                  <a16:creationId xmlns:a16="http://schemas.microsoft.com/office/drawing/2014/main" id="{0FEB7D40-A8E1-78D4-008A-F5F86EF1D0DF}"/>
                </a:ext>
              </a:extLst>
            </p:cNvPr>
            <p:cNvSpPr/>
            <p:nvPr/>
          </p:nvSpPr>
          <p:spPr bwMode="auto">
            <a:xfrm>
              <a:off x="3811091" y="1862724"/>
              <a:ext cx="348372" cy="540256"/>
            </a:xfrm>
            <a:custGeom>
              <a:avLst/>
              <a:gdLst>
                <a:gd name="T0" fmla="*/ 44 w 172"/>
                <a:gd name="T1" fmla="*/ 0 h 267"/>
                <a:gd name="T2" fmla="*/ 39 w 172"/>
                <a:gd name="T3" fmla="*/ 100 h 267"/>
                <a:gd name="T4" fmla="*/ 44 w 172"/>
                <a:gd name="T5" fmla="*/ 228 h 267"/>
                <a:gd name="T6" fmla="*/ 172 w 172"/>
                <a:gd name="T7" fmla="*/ 111 h 267"/>
                <a:gd name="T8" fmla="*/ 172 w 172"/>
                <a:gd name="T9" fmla="*/ 22 h 267"/>
                <a:gd name="T10" fmla="*/ 44 w 172"/>
                <a:gd name="T11" fmla="*/ 0 h 267"/>
              </a:gdLst>
              <a:ahLst/>
              <a:cxnLst>
                <a:cxn ang="0">
                  <a:pos x="T0" y="T1"/>
                </a:cxn>
                <a:cxn ang="0">
                  <a:pos x="T2" y="T3"/>
                </a:cxn>
                <a:cxn ang="0">
                  <a:pos x="T4" y="T5"/>
                </a:cxn>
                <a:cxn ang="0">
                  <a:pos x="T6" y="T7"/>
                </a:cxn>
                <a:cxn ang="0">
                  <a:pos x="T8" y="T9"/>
                </a:cxn>
                <a:cxn ang="0">
                  <a:pos x="T10" y="T11"/>
                </a:cxn>
              </a:cxnLst>
              <a:rect l="0" t="0" r="r" b="b"/>
              <a:pathLst>
                <a:path w="172" h="267">
                  <a:moveTo>
                    <a:pt x="44" y="0"/>
                  </a:moveTo>
                  <a:cubicBezTo>
                    <a:pt x="46" y="34"/>
                    <a:pt x="44" y="67"/>
                    <a:pt x="39" y="100"/>
                  </a:cubicBezTo>
                  <a:cubicBezTo>
                    <a:pt x="39" y="100"/>
                    <a:pt x="0" y="189"/>
                    <a:pt x="44" y="228"/>
                  </a:cubicBezTo>
                  <a:cubicBezTo>
                    <a:pt x="89" y="267"/>
                    <a:pt x="172" y="111"/>
                    <a:pt x="172" y="111"/>
                  </a:cubicBezTo>
                  <a:cubicBezTo>
                    <a:pt x="167" y="77"/>
                    <a:pt x="163" y="44"/>
                    <a:pt x="172" y="22"/>
                  </a:cubicBezTo>
                  <a:lnTo>
                    <a:pt x="44" y="0"/>
                  </a:lnTo>
                  <a:close/>
                </a:path>
              </a:pathLst>
            </a:cu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ïŝlíḍé">
              <a:extLst>
                <a:ext uri="{FF2B5EF4-FFF2-40B4-BE49-F238E27FC236}">
                  <a16:creationId xmlns:a16="http://schemas.microsoft.com/office/drawing/2014/main" id="{D2D41CBB-412A-9CF3-188F-8963DD9815F8}"/>
                </a:ext>
              </a:extLst>
            </p:cNvPr>
            <p:cNvSpPr/>
            <p:nvPr/>
          </p:nvSpPr>
          <p:spPr bwMode="auto">
            <a:xfrm>
              <a:off x="3991797" y="4067527"/>
              <a:ext cx="280374" cy="1033007"/>
            </a:xfrm>
            <a:custGeom>
              <a:avLst/>
              <a:gdLst>
                <a:gd name="T0" fmla="*/ 17 w 139"/>
                <a:gd name="T1" fmla="*/ 0 h 511"/>
                <a:gd name="T2" fmla="*/ 17 w 139"/>
                <a:gd name="T3" fmla="*/ 122 h 511"/>
                <a:gd name="T4" fmla="*/ 17 w 139"/>
                <a:gd name="T5" fmla="*/ 406 h 511"/>
                <a:gd name="T6" fmla="*/ 11 w 139"/>
                <a:gd name="T7" fmla="*/ 511 h 511"/>
                <a:gd name="T8" fmla="*/ 72 w 139"/>
                <a:gd name="T9" fmla="*/ 511 h 511"/>
                <a:gd name="T10" fmla="*/ 89 w 139"/>
                <a:gd name="T11" fmla="*/ 383 h 511"/>
                <a:gd name="T12" fmla="*/ 122 w 139"/>
                <a:gd name="T13" fmla="*/ 122 h 511"/>
                <a:gd name="T14" fmla="*/ 133 w 139"/>
                <a:gd name="T15" fmla="*/ 0 h 511"/>
                <a:gd name="T16" fmla="*/ 17 w 139"/>
                <a:gd name="T17"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511">
                  <a:moveTo>
                    <a:pt x="17" y="0"/>
                  </a:moveTo>
                  <a:cubicBezTo>
                    <a:pt x="17" y="122"/>
                    <a:pt x="17" y="122"/>
                    <a:pt x="17" y="122"/>
                  </a:cubicBezTo>
                  <a:cubicBezTo>
                    <a:pt x="17" y="122"/>
                    <a:pt x="0" y="350"/>
                    <a:pt x="17" y="406"/>
                  </a:cubicBezTo>
                  <a:cubicBezTo>
                    <a:pt x="11" y="511"/>
                    <a:pt x="11" y="511"/>
                    <a:pt x="11" y="511"/>
                  </a:cubicBezTo>
                  <a:cubicBezTo>
                    <a:pt x="72" y="511"/>
                    <a:pt x="72" y="511"/>
                    <a:pt x="72" y="511"/>
                  </a:cubicBezTo>
                  <a:cubicBezTo>
                    <a:pt x="89" y="383"/>
                    <a:pt x="89" y="383"/>
                    <a:pt x="89" y="383"/>
                  </a:cubicBezTo>
                  <a:cubicBezTo>
                    <a:pt x="89" y="383"/>
                    <a:pt x="139" y="222"/>
                    <a:pt x="122" y="122"/>
                  </a:cubicBezTo>
                  <a:cubicBezTo>
                    <a:pt x="133" y="0"/>
                    <a:pt x="133" y="0"/>
                    <a:pt x="133" y="0"/>
                  </a:cubicBezTo>
                  <a:lnTo>
                    <a:pt x="17" y="0"/>
                  </a:lnTo>
                  <a:close/>
                </a:path>
              </a:pathLst>
            </a:cu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îṣľîďè">
              <a:extLst>
                <a:ext uri="{FF2B5EF4-FFF2-40B4-BE49-F238E27FC236}">
                  <a16:creationId xmlns:a16="http://schemas.microsoft.com/office/drawing/2014/main" id="{CE213EE6-5727-CE20-007D-E7D980AE583B}"/>
                </a:ext>
              </a:extLst>
            </p:cNvPr>
            <p:cNvSpPr/>
            <p:nvPr/>
          </p:nvSpPr>
          <p:spPr bwMode="auto">
            <a:xfrm>
              <a:off x="3597783" y="4067527"/>
              <a:ext cx="280374" cy="1033007"/>
            </a:xfrm>
            <a:custGeom>
              <a:avLst/>
              <a:gdLst>
                <a:gd name="T0" fmla="*/ 123 w 139"/>
                <a:gd name="T1" fmla="*/ 0 h 511"/>
                <a:gd name="T2" fmla="*/ 123 w 139"/>
                <a:gd name="T3" fmla="*/ 122 h 511"/>
                <a:gd name="T4" fmla="*/ 123 w 139"/>
                <a:gd name="T5" fmla="*/ 406 h 511"/>
                <a:gd name="T6" fmla="*/ 128 w 139"/>
                <a:gd name="T7" fmla="*/ 511 h 511"/>
                <a:gd name="T8" fmla="*/ 67 w 139"/>
                <a:gd name="T9" fmla="*/ 511 h 511"/>
                <a:gd name="T10" fmla="*/ 50 w 139"/>
                <a:gd name="T11" fmla="*/ 383 h 511"/>
                <a:gd name="T12" fmla="*/ 17 w 139"/>
                <a:gd name="T13" fmla="*/ 122 h 511"/>
                <a:gd name="T14" fmla="*/ 6 w 139"/>
                <a:gd name="T15" fmla="*/ 0 h 511"/>
                <a:gd name="T16" fmla="*/ 123 w 139"/>
                <a:gd name="T17"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511">
                  <a:moveTo>
                    <a:pt x="123" y="0"/>
                  </a:moveTo>
                  <a:cubicBezTo>
                    <a:pt x="123" y="122"/>
                    <a:pt x="123" y="122"/>
                    <a:pt x="123" y="122"/>
                  </a:cubicBezTo>
                  <a:cubicBezTo>
                    <a:pt x="123" y="122"/>
                    <a:pt x="139" y="350"/>
                    <a:pt x="123" y="406"/>
                  </a:cubicBezTo>
                  <a:cubicBezTo>
                    <a:pt x="128" y="511"/>
                    <a:pt x="128" y="511"/>
                    <a:pt x="128" y="511"/>
                  </a:cubicBezTo>
                  <a:cubicBezTo>
                    <a:pt x="67" y="511"/>
                    <a:pt x="67" y="511"/>
                    <a:pt x="67" y="511"/>
                  </a:cubicBezTo>
                  <a:cubicBezTo>
                    <a:pt x="50" y="383"/>
                    <a:pt x="50" y="383"/>
                    <a:pt x="50" y="383"/>
                  </a:cubicBezTo>
                  <a:cubicBezTo>
                    <a:pt x="50" y="383"/>
                    <a:pt x="0" y="222"/>
                    <a:pt x="17" y="122"/>
                  </a:cubicBezTo>
                  <a:cubicBezTo>
                    <a:pt x="6" y="0"/>
                    <a:pt x="6" y="0"/>
                    <a:pt x="6" y="0"/>
                  </a:cubicBezTo>
                  <a:lnTo>
                    <a:pt x="123" y="0"/>
                  </a:lnTo>
                  <a:close/>
                </a:path>
              </a:pathLst>
            </a:cu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íṡḻïďe">
              <a:extLst>
                <a:ext uri="{FF2B5EF4-FFF2-40B4-BE49-F238E27FC236}">
                  <a16:creationId xmlns:a16="http://schemas.microsoft.com/office/drawing/2014/main" id="{743E49D1-6CD5-68E4-A9AB-2A8429B03DCA}"/>
                </a:ext>
              </a:extLst>
            </p:cNvPr>
            <p:cNvSpPr/>
            <p:nvPr/>
          </p:nvSpPr>
          <p:spPr bwMode="auto">
            <a:xfrm>
              <a:off x="3492526" y="3116491"/>
              <a:ext cx="874656" cy="1023692"/>
            </a:xfrm>
            <a:custGeom>
              <a:avLst/>
              <a:gdLst>
                <a:gd name="T0" fmla="*/ 33 w 433"/>
                <a:gd name="T1" fmla="*/ 11 h 506"/>
                <a:gd name="T2" fmla="*/ 22 w 433"/>
                <a:gd name="T3" fmla="*/ 345 h 506"/>
                <a:gd name="T4" fmla="*/ 44 w 433"/>
                <a:gd name="T5" fmla="*/ 506 h 506"/>
                <a:gd name="T6" fmla="*/ 183 w 433"/>
                <a:gd name="T7" fmla="*/ 500 h 506"/>
                <a:gd name="T8" fmla="*/ 222 w 433"/>
                <a:gd name="T9" fmla="*/ 272 h 506"/>
                <a:gd name="T10" fmla="*/ 255 w 433"/>
                <a:gd name="T11" fmla="*/ 506 h 506"/>
                <a:gd name="T12" fmla="*/ 422 w 433"/>
                <a:gd name="T13" fmla="*/ 478 h 506"/>
                <a:gd name="T14" fmla="*/ 428 w 433"/>
                <a:gd name="T15" fmla="*/ 261 h 506"/>
                <a:gd name="T16" fmla="*/ 433 w 433"/>
                <a:gd name="T17" fmla="*/ 0 h 506"/>
                <a:gd name="T18" fmla="*/ 33 w 433"/>
                <a:gd name="T19" fmla="*/ 1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506">
                  <a:moveTo>
                    <a:pt x="33" y="11"/>
                  </a:moveTo>
                  <a:cubicBezTo>
                    <a:pt x="33" y="11"/>
                    <a:pt x="0" y="222"/>
                    <a:pt x="22" y="345"/>
                  </a:cubicBezTo>
                  <a:cubicBezTo>
                    <a:pt x="44" y="467"/>
                    <a:pt x="44" y="506"/>
                    <a:pt x="44" y="506"/>
                  </a:cubicBezTo>
                  <a:cubicBezTo>
                    <a:pt x="183" y="500"/>
                    <a:pt x="183" y="500"/>
                    <a:pt x="183" y="500"/>
                  </a:cubicBezTo>
                  <a:cubicBezTo>
                    <a:pt x="222" y="272"/>
                    <a:pt x="222" y="272"/>
                    <a:pt x="222" y="272"/>
                  </a:cubicBezTo>
                  <a:cubicBezTo>
                    <a:pt x="255" y="506"/>
                    <a:pt x="255" y="506"/>
                    <a:pt x="255" y="506"/>
                  </a:cubicBezTo>
                  <a:cubicBezTo>
                    <a:pt x="422" y="478"/>
                    <a:pt x="422" y="478"/>
                    <a:pt x="422" y="478"/>
                  </a:cubicBezTo>
                  <a:cubicBezTo>
                    <a:pt x="422" y="478"/>
                    <a:pt x="422" y="300"/>
                    <a:pt x="428" y="261"/>
                  </a:cubicBezTo>
                  <a:cubicBezTo>
                    <a:pt x="433" y="222"/>
                    <a:pt x="433" y="0"/>
                    <a:pt x="433" y="0"/>
                  </a:cubicBezTo>
                  <a:lnTo>
                    <a:pt x="33" y="11"/>
                  </a:ln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îsļiḍê">
              <a:extLst>
                <a:ext uri="{FF2B5EF4-FFF2-40B4-BE49-F238E27FC236}">
                  <a16:creationId xmlns:a16="http://schemas.microsoft.com/office/drawing/2014/main" id="{F867526E-4D25-03D5-91AD-0F0EB1077774}"/>
                </a:ext>
              </a:extLst>
            </p:cNvPr>
            <p:cNvSpPr/>
            <p:nvPr/>
          </p:nvSpPr>
          <p:spPr bwMode="auto">
            <a:xfrm>
              <a:off x="3934978" y="5021358"/>
              <a:ext cx="314839" cy="315771"/>
            </a:xfrm>
            <a:custGeom>
              <a:avLst/>
              <a:gdLst>
                <a:gd name="T0" fmla="*/ 111 w 156"/>
                <a:gd name="T1" fmla="*/ 39 h 156"/>
                <a:gd name="T2" fmla="*/ 22 w 156"/>
                <a:gd name="T3" fmla="*/ 39 h 156"/>
                <a:gd name="T4" fmla="*/ 22 w 156"/>
                <a:gd name="T5" fmla="*/ 106 h 156"/>
                <a:gd name="T6" fmla="*/ 78 w 156"/>
                <a:gd name="T7" fmla="*/ 145 h 156"/>
                <a:gd name="T8" fmla="*/ 128 w 156"/>
                <a:gd name="T9" fmla="*/ 95 h 156"/>
                <a:gd name="T10" fmla="*/ 111 w 156"/>
                <a:gd name="T11" fmla="*/ 39 h 156"/>
              </a:gdLst>
              <a:ahLst/>
              <a:cxnLst>
                <a:cxn ang="0">
                  <a:pos x="T0" y="T1"/>
                </a:cxn>
                <a:cxn ang="0">
                  <a:pos x="T2" y="T3"/>
                </a:cxn>
                <a:cxn ang="0">
                  <a:pos x="T4" y="T5"/>
                </a:cxn>
                <a:cxn ang="0">
                  <a:pos x="T6" y="T7"/>
                </a:cxn>
                <a:cxn ang="0">
                  <a:pos x="T8" y="T9"/>
                </a:cxn>
                <a:cxn ang="0">
                  <a:pos x="T10" y="T11"/>
                </a:cxn>
              </a:cxnLst>
              <a:rect l="0" t="0" r="r" b="b"/>
              <a:pathLst>
                <a:path w="156" h="156">
                  <a:moveTo>
                    <a:pt x="111" y="39"/>
                  </a:moveTo>
                  <a:cubicBezTo>
                    <a:pt x="111" y="39"/>
                    <a:pt x="50" y="0"/>
                    <a:pt x="22" y="39"/>
                  </a:cubicBezTo>
                  <a:cubicBezTo>
                    <a:pt x="22" y="106"/>
                    <a:pt x="22" y="106"/>
                    <a:pt x="22" y="106"/>
                  </a:cubicBezTo>
                  <a:cubicBezTo>
                    <a:pt x="22" y="106"/>
                    <a:pt x="0" y="156"/>
                    <a:pt x="78" y="145"/>
                  </a:cubicBezTo>
                  <a:cubicBezTo>
                    <a:pt x="156" y="134"/>
                    <a:pt x="128" y="95"/>
                    <a:pt x="128" y="95"/>
                  </a:cubicBezTo>
                  <a:lnTo>
                    <a:pt x="111" y="39"/>
                  </a:ln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íṥḻíde">
              <a:extLst>
                <a:ext uri="{FF2B5EF4-FFF2-40B4-BE49-F238E27FC236}">
                  <a16:creationId xmlns:a16="http://schemas.microsoft.com/office/drawing/2014/main" id="{6A83F8D4-7B72-7459-C357-598085A648CC}"/>
                </a:ext>
              </a:extLst>
            </p:cNvPr>
            <p:cNvSpPr/>
            <p:nvPr/>
          </p:nvSpPr>
          <p:spPr bwMode="auto">
            <a:xfrm>
              <a:off x="3619207" y="5021358"/>
              <a:ext cx="315770" cy="315771"/>
            </a:xfrm>
            <a:custGeom>
              <a:avLst/>
              <a:gdLst>
                <a:gd name="T0" fmla="*/ 45 w 156"/>
                <a:gd name="T1" fmla="*/ 39 h 156"/>
                <a:gd name="T2" fmla="*/ 134 w 156"/>
                <a:gd name="T3" fmla="*/ 39 h 156"/>
                <a:gd name="T4" fmla="*/ 134 w 156"/>
                <a:gd name="T5" fmla="*/ 106 h 156"/>
                <a:gd name="T6" fmla="*/ 78 w 156"/>
                <a:gd name="T7" fmla="*/ 145 h 156"/>
                <a:gd name="T8" fmla="*/ 28 w 156"/>
                <a:gd name="T9" fmla="*/ 95 h 156"/>
                <a:gd name="T10" fmla="*/ 45 w 156"/>
                <a:gd name="T11" fmla="*/ 39 h 156"/>
              </a:gdLst>
              <a:ahLst/>
              <a:cxnLst>
                <a:cxn ang="0">
                  <a:pos x="T0" y="T1"/>
                </a:cxn>
                <a:cxn ang="0">
                  <a:pos x="T2" y="T3"/>
                </a:cxn>
                <a:cxn ang="0">
                  <a:pos x="T4" y="T5"/>
                </a:cxn>
                <a:cxn ang="0">
                  <a:pos x="T6" y="T7"/>
                </a:cxn>
                <a:cxn ang="0">
                  <a:pos x="T8" y="T9"/>
                </a:cxn>
                <a:cxn ang="0">
                  <a:pos x="T10" y="T11"/>
                </a:cxn>
              </a:cxnLst>
              <a:rect l="0" t="0" r="r" b="b"/>
              <a:pathLst>
                <a:path w="156" h="156">
                  <a:moveTo>
                    <a:pt x="45" y="39"/>
                  </a:moveTo>
                  <a:cubicBezTo>
                    <a:pt x="45" y="39"/>
                    <a:pt x="106" y="0"/>
                    <a:pt x="134" y="39"/>
                  </a:cubicBezTo>
                  <a:cubicBezTo>
                    <a:pt x="134" y="106"/>
                    <a:pt x="134" y="106"/>
                    <a:pt x="134" y="106"/>
                  </a:cubicBezTo>
                  <a:cubicBezTo>
                    <a:pt x="134" y="106"/>
                    <a:pt x="156" y="156"/>
                    <a:pt x="78" y="145"/>
                  </a:cubicBezTo>
                  <a:cubicBezTo>
                    <a:pt x="0" y="134"/>
                    <a:pt x="28" y="95"/>
                    <a:pt x="28" y="95"/>
                  </a:cubicBezTo>
                  <a:lnTo>
                    <a:pt x="45" y="39"/>
                  </a:ln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Sļîḑè">
              <a:extLst>
                <a:ext uri="{FF2B5EF4-FFF2-40B4-BE49-F238E27FC236}">
                  <a16:creationId xmlns:a16="http://schemas.microsoft.com/office/drawing/2014/main" id="{51DA2DFC-4CD9-6E68-34DB-574692BBDAF3}"/>
                </a:ext>
              </a:extLst>
            </p:cNvPr>
            <p:cNvSpPr/>
            <p:nvPr/>
          </p:nvSpPr>
          <p:spPr bwMode="auto">
            <a:xfrm>
              <a:off x="3867911" y="1615883"/>
              <a:ext cx="359550" cy="360481"/>
            </a:xfrm>
            <a:prstGeom prst="ellipse">
              <a:avLst/>
            </a:pr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ïSlíḓè">
              <a:extLst>
                <a:ext uri="{FF2B5EF4-FFF2-40B4-BE49-F238E27FC236}">
                  <a16:creationId xmlns:a16="http://schemas.microsoft.com/office/drawing/2014/main" id="{6FBAF119-3782-D6CE-BB86-92E559575F6D}"/>
                </a:ext>
              </a:extLst>
            </p:cNvPr>
            <p:cNvSpPr/>
            <p:nvPr/>
          </p:nvSpPr>
          <p:spPr bwMode="auto">
            <a:xfrm>
              <a:off x="3710492" y="2040636"/>
              <a:ext cx="663211" cy="1227685"/>
            </a:xfrm>
            <a:custGeom>
              <a:avLst/>
              <a:gdLst>
                <a:gd name="T0" fmla="*/ 128 w 328"/>
                <a:gd name="T1" fmla="*/ 90 h 607"/>
                <a:gd name="T2" fmla="*/ 90 w 328"/>
                <a:gd name="T3" fmla="*/ 0 h 607"/>
                <a:gd name="T4" fmla="*/ 50 w 328"/>
                <a:gd name="T5" fmla="*/ 18 h 607"/>
                <a:gd name="T6" fmla="*/ 0 w 328"/>
                <a:gd name="T7" fmla="*/ 307 h 607"/>
                <a:gd name="T8" fmla="*/ 6 w 328"/>
                <a:gd name="T9" fmla="*/ 585 h 607"/>
                <a:gd name="T10" fmla="*/ 295 w 328"/>
                <a:gd name="T11" fmla="*/ 590 h 607"/>
                <a:gd name="T12" fmla="*/ 256 w 328"/>
                <a:gd name="T13" fmla="*/ 46 h 607"/>
                <a:gd name="T14" fmla="*/ 222 w 328"/>
                <a:gd name="T15" fmla="*/ 4 h 607"/>
                <a:gd name="T16" fmla="*/ 128 w 328"/>
                <a:gd name="T17" fmla="*/ 9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607">
                  <a:moveTo>
                    <a:pt x="128" y="90"/>
                  </a:moveTo>
                  <a:cubicBezTo>
                    <a:pt x="90" y="0"/>
                    <a:pt x="90" y="0"/>
                    <a:pt x="90" y="0"/>
                  </a:cubicBezTo>
                  <a:cubicBezTo>
                    <a:pt x="50" y="18"/>
                    <a:pt x="50" y="18"/>
                    <a:pt x="50" y="18"/>
                  </a:cubicBezTo>
                  <a:cubicBezTo>
                    <a:pt x="0" y="307"/>
                    <a:pt x="0" y="307"/>
                    <a:pt x="0" y="307"/>
                  </a:cubicBezTo>
                  <a:cubicBezTo>
                    <a:pt x="6" y="585"/>
                    <a:pt x="6" y="585"/>
                    <a:pt x="6" y="585"/>
                  </a:cubicBezTo>
                  <a:cubicBezTo>
                    <a:pt x="6" y="585"/>
                    <a:pt x="261" y="574"/>
                    <a:pt x="295" y="590"/>
                  </a:cubicBezTo>
                  <a:cubicBezTo>
                    <a:pt x="328" y="607"/>
                    <a:pt x="256" y="46"/>
                    <a:pt x="256" y="46"/>
                  </a:cubicBezTo>
                  <a:cubicBezTo>
                    <a:pt x="222" y="4"/>
                    <a:pt x="222" y="4"/>
                    <a:pt x="222" y="4"/>
                  </a:cubicBezTo>
                  <a:lnTo>
                    <a:pt x="128" y="90"/>
                  </a:ln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íšḻïḑe">
              <a:extLst>
                <a:ext uri="{FF2B5EF4-FFF2-40B4-BE49-F238E27FC236}">
                  <a16:creationId xmlns:a16="http://schemas.microsoft.com/office/drawing/2014/main" id="{3419E2AF-E377-BE33-AF3F-68F7F64CB5C6}"/>
                </a:ext>
              </a:extLst>
            </p:cNvPr>
            <p:cNvSpPr/>
            <p:nvPr/>
          </p:nvSpPr>
          <p:spPr bwMode="auto">
            <a:xfrm>
              <a:off x="3451541" y="1976364"/>
              <a:ext cx="452697" cy="1528552"/>
            </a:xfrm>
            <a:custGeom>
              <a:avLst/>
              <a:gdLst>
                <a:gd name="T0" fmla="*/ 224 w 224"/>
                <a:gd name="T1" fmla="*/ 0 h 756"/>
                <a:gd name="T2" fmla="*/ 139 w 224"/>
                <a:gd name="T3" fmla="*/ 55 h 756"/>
                <a:gd name="T4" fmla="*/ 56 w 224"/>
                <a:gd name="T5" fmla="*/ 89 h 756"/>
                <a:gd name="T6" fmla="*/ 50 w 224"/>
                <a:gd name="T7" fmla="*/ 528 h 756"/>
                <a:gd name="T8" fmla="*/ 39 w 224"/>
                <a:gd name="T9" fmla="*/ 700 h 756"/>
                <a:gd name="T10" fmla="*/ 33 w 224"/>
                <a:gd name="T11" fmla="*/ 745 h 756"/>
                <a:gd name="T12" fmla="*/ 145 w 224"/>
                <a:gd name="T13" fmla="*/ 756 h 756"/>
                <a:gd name="T14" fmla="*/ 222 w 224"/>
                <a:gd name="T15" fmla="*/ 72 h 756"/>
                <a:gd name="T16" fmla="*/ 224 w 224"/>
                <a:gd name="T17" fmla="*/ 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756">
                  <a:moveTo>
                    <a:pt x="224" y="0"/>
                  </a:moveTo>
                  <a:cubicBezTo>
                    <a:pt x="224" y="0"/>
                    <a:pt x="139" y="22"/>
                    <a:pt x="139" y="55"/>
                  </a:cubicBezTo>
                  <a:cubicBezTo>
                    <a:pt x="139" y="55"/>
                    <a:pt x="56" y="72"/>
                    <a:pt x="56" y="89"/>
                  </a:cubicBezTo>
                  <a:cubicBezTo>
                    <a:pt x="56" y="105"/>
                    <a:pt x="50" y="528"/>
                    <a:pt x="50" y="528"/>
                  </a:cubicBezTo>
                  <a:cubicBezTo>
                    <a:pt x="50" y="528"/>
                    <a:pt x="0" y="622"/>
                    <a:pt x="39" y="700"/>
                  </a:cubicBezTo>
                  <a:cubicBezTo>
                    <a:pt x="33" y="745"/>
                    <a:pt x="33" y="745"/>
                    <a:pt x="33" y="745"/>
                  </a:cubicBezTo>
                  <a:cubicBezTo>
                    <a:pt x="145" y="756"/>
                    <a:pt x="145" y="756"/>
                    <a:pt x="145" y="756"/>
                  </a:cubicBezTo>
                  <a:cubicBezTo>
                    <a:pt x="222" y="72"/>
                    <a:pt x="222" y="72"/>
                    <a:pt x="222" y="72"/>
                  </a:cubicBezTo>
                  <a:lnTo>
                    <a:pt x="224" y="0"/>
                  </a:ln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ïṥ1ïḑè">
              <a:extLst>
                <a:ext uri="{FF2B5EF4-FFF2-40B4-BE49-F238E27FC236}">
                  <a16:creationId xmlns:a16="http://schemas.microsoft.com/office/drawing/2014/main" id="{BAAAA44F-1F9A-32E0-D1B2-8C8B511122C6}"/>
                </a:ext>
              </a:extLst>
            </p:cNvPr>
            <p:cNvSpPr/>
            <p:nvPr/>
          </p:nvSpPr>
          <p:spPr bwMode="auto">
            <a:xfrm>
              <a:off x="4147354" y="1976364"/>
              <a:ext cx="449903" cy="1528552"/>
            </a:xfrm>
            <a:custGeom>
              <a:avLst/>
              <a:gdLst>
                <a:gd name="T0" fmla="*/ 0 w 223"/>
                <a:gd name="T1" fmla="*/ 0 h 756"/>
                <a:gd name="T2" fmla="*/ 84 w 223"/>
                <a:gd name="T3" fmla="*/ 55 h 756"/>
                <a:gd name="T4" fmla="*/ 168 w 223"/>
                <a:gd name="T5" fmla="*/ 89 h 756"/>
                <a:gd name="T6" fmla="*/ 173 w 223"/>
                <a:gd name="T7" fmla="*/ 528 h 756"/>
                <a:gd name="T8" fmla="*/ 184 w 223"/>
                <a:gd name="T9" fmla="*/ 700 h 756"/>
                <a:gd name="T10" fmla="*/ 190 w 223"/>
                <a:gd name="T11" fmla="*/ 745 h 756"/>
                <a:gd name="T12" fmla="*/ 79 w 223"/>
                <a:gd name="T13" fmla="*/ 756 h 756"/>
                <a:gd name="T14" fmla="*/ 1 w 223"/>
                <a:gd name="T15" fmla="*/ 72 h 756"/>
                <a:gd name="T16" fmla="*/ 0 w 223"/>
                <a:gd name="T17" fmla="*/ 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56">
                  <a:moveTo>
                    <a:pt x="0" y="0"/>
                  </a:moveTo>
                  <a:cubicBezTo>
                    <a:pt x="0" y="0"/>
                    <a:pt x="84" y="22"/>
                    <a:pt x="84" y="55"/>
                  </a:cubicBezTo>
                  <a:cubicBezTo>
                    <a:pt x="84" y="55"/>
                    <a:pt x="168" y="72"/>
                    <a:pt x="168" y="89"/>
                  </a:cubicBezTo>
                  <a:cubicBezTo>
                    <a:pt x="168" y="105"/>
                    <a:pt x="173" y="528"/>
                    <a:pt x="173" y="528"/>
                  </a:cubicBezTo>
                  <a:cubicBezTo>
                    <a:pt x="173" y="528"/>
                    <a:pt x="223" y="622"/>
                    <a:pt x="184" y="700"/>
                  </a:cubicBezTo>
                  <a:cubicBezTo>
                    <a:pt x="190" y="745"/>
                    <a:pt x="190" y="745"/>
                    <a:pt x="190" y="745"/>
                  </a:cubicBezTo>
                  <a:cubicBezTo>
                    <a:pt x="79" y="756"/>
                    <a:pt x="79" y="756"/>
                    <a:pt x="79" y="756"/>
                  </a:cubicBezTo>
                  <a:cubicBezTo>
                    <a:pt x="1" y="72"/>
                    <a:pt x="1" y="72"/>
                    <a:pt x="1" y="72"/>
                  </a:cubicBezTo>
                  <a:lnTo>
                    <a:pt x="0" y="0"/>
                  </a:ln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íŝľíḋê">
              <a:extLst>
                <a:ext uri="{FF2B5EF4-FFF2-40B4-BE49-F238E27FC236}">
                  <a16:creationId xmlns:a16="http://schemas.microsoft.com/office/drawing/2014/main" id="{F24107F3-8CB3-4A06-B3C3-371210BAEDCD}"/>
                </a:ext>
              </a:extLst>
            </p:cNvPr>
            <p:cNvSpPr/>
            <p:nvPr/>
          </p:nvSpPr>
          <p:spPr bwMode="auto">
            <a:xfrm>
              <a:off x="3872568" y="1458464"/>
              <a:ext cx="387494" cy="345578"/>
            </a:xfrm>
            <a:custGeom>
              <a:avLst/>
              <a:gdLst>
                <a:gd name="T0" fmla="*/ 159 w 192"/>
                <a:gd name="T1" fmla="*/ 50 h 171"/>
                <a:gd name="T2" fmla="*/ 137 w 192"/>
                <a:gd name="T3" fmla="*/ 39 h 171"/>
                <a:gd name="T4" fmla="*/ 70 w 192"/>
                <a:gd name="T5" fmla="*/ 28 h 171"/>
                <a:gd name="T6" fmla="*/ 3 w 192"/>
                <a:gd name="T7" fmla="*/ 72 h 171"/>
                <a:gd name="T8" fmla="*/ 0 w 192"/>
                <a:gd name="T9" fmla="*/ 146 h 171"/>
                <a:gd name="T10" fmla="*/ 59 w 192"/>
                <a:gd name="T11" fmla="*/ 100 h 171"/>
                <a:gd name="T12" fmla="*/ 103 w 192"/>
                <a:gd name="T13" fmla="*/ 98 h 171"/>
                <a:gd name="T14" fmla="*/ 126 w 192"/>
                <a:gd name="T15" fmla="*/ 97 h 171"/>
                <a:gd name="T16" fmla="*/ 148 w 192"/>
                <a:gd name="T17" fmla="*/ 117 h 171"/>
                <a:gd name="T18" fmla="*/ 160 w 192"/>
                <a:gd name="T19" fmla="*/ 140 h 171"/>
                <a:gd name="T20" fmla="*/ 176 w 192"/>
                <a:gd name="T21" fmla="*/ 171 h 171"/>
                <a:gd name="T22" fmla="*/ 176 w 192"/>
                <a:gd name="T23" fmla="*/ 171 h 171"/>
                <a:gd name="T24" fmla="*/ 187 w 192"/>
                <a:gd name="T25" fmla="*/ 106 h 171"/>
                <a:gd name="T26" fmla="*/ 176 w 192"/>
                <a:gd name="T27" fmla="*/ 61 h 171"/>
                <a:gd name="T28" fmla="*/ 159 w 192"/>
                <a:gd name="T29"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71">
                  <a:moveTo>
                    <a:pt x="159" y="50"/>
                  </a:moveTo>
                  <a:cubicBezTo>
                    <a:pt x="159" y="50"/>
                    <a:pt x="165" y="28"/>
                    <a:pt x="137" y="39"/>
                  </a:cubicBezTo>
                  <a:cubicBezTo>
                    <a:pt x="137" y="39"/>
                    <a:pt x="103" y="0"/>
                    <a:pt x="70" y="28"/>
                  </a:cubicBezTo>
                  <a:cubicBezTo>
                    <a:pt x="70" y="28"/>
                    <a:pt x="3" y="17"/>
                    <a:pt x="3" y="72"/>
                  </a:cubicBezTo>
                  <a:cubicBezTo>
                    <a:pt x="3" y="128"/>
                    <a:pt x="0" y="146"/>
                    <a:pt x="0" y="146"/>
                  </a:cubicBezTo>
                  <a:cubicBezTo>
                    <a:pt x="0" y="146"/>
                    <a:pt x="20" y="95"/>
                    <a:pt x="59" y="100"/>
                  </a:cubicBezTo>
                  <a:cubicBezTo>
                    <a:pt x="83" y="103"/>
                    <a:pt x="96" y="101"/>
                    <a:pt x="103" y="98"/>
                  </a:cubicBezTo>
                  <a:cubicBezTo>
                    <a:pt x="110" y="95"/>
                    <a:pt x="119" y="94"/>
                    <a:pt x="126" y="97"/>
                  </a:cubicBezTo>
                  <a:cubicBezTo>
                    <a:pt x="136" y="100"/>
                    <a:pt x="144" y="107"/>
                    <a:pt x="148" y="117"/>
                  </a:cubicBezTo>
                  <a:cubicBezTo>
                    <a:pt x="151" y="125"/>
                    <a:pt x="155" y="132"/>
                    <a:pt x="160" y="140"/>
                  </a:cubicBezTo>
                  <a:cubicBezTo>
                    <a:pt x="166" y="149"/>
                    <a:pt x="172" y="160"/>
                    <a:pt x="176" y="171"/>
                  </a:cubicBezTo>
                  <a:cubicBezTo>
                    <a:pt x="176" y="171"/>
                    <a:pt x="176" y="171"/>
                    <a:pt x="176" y="171"/>
                  </a:cubicBezTo>
                  <a:cubicBezTo>
                    <a:pt x="187" y="106"/>
                    <a:pt x="187" y="106"/>
                    <a:pt x="187" y="106"/>
                  </a:cubicBezTo>
                  <a:cubicBezTo>
                    <a:pt x="187" y="106"/>
                    <a:pt x="192" y="72"/>
                    <a:pt x="176" y="61"/>
                  </a:cubicBezTo>
                  <a:cubicBezTo>
                    <a:pt x="176" y="61"/>
                    <a:pt x="181" y="44"/>
                    <a:pt x="159" y="50"/>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ïṩļíḑê">
              <a:extLst>
                <a:ext uri="{FF2B5EF4-FFF2-40B4-BE49-F238E27FC236}">
                  <a16:creationId xmlns:a16="http://schemas.microsoft.com/office/drawing/2014/main" id="{A8114592-702B-3A99-AE7A-7347D44F476D}"/>
                </a:ext>
              </a:extLst>
            </p:cNvPr>
            <p:cNvSpPr/>
            <p:nvPr/>
          </p:nvSpPr>
          <p:spPr bwMode="auto">
            <a:xfrm>
              <a:off x="4581422" y="3476971"/>
              <a:ext cx="3025433" cy="984570"/>
            </a:xfrm>
            <a:prstGeom prst="rect">
              <a:avLst/>
            </a:prstGeom>
            <a:solidFill>
              <a:srgbClr val="536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ïṧḷîdê">
              <a:extLst>
                <a:ext uri="{FF2B5EF4-FFF2-40B4-BE49-F238E27FC236}">
                  <a16:creationId xmlns:a16="http://schemas.microsoft.com/office/drawing/2014/main" id="{51876682-BC74-766C-4E37-493DFE47D2DE}"/>
                </a:ext>
              </a:extLst>
            </p:cNvPr>
            <p:cNvSpPr/>
            <p:nvPr/>
          </p:nvSpPr>
          <p:spPr bwMode="auto">
            <a:xfrm>
              <a:off x="3288534" y="3318620"/>
              <a:ext cx="203993" cy="271060"/>
            </a:xfrm>
            <a:custGeom>
              <a:avLst/>
              <a:gdLst>
                <a:gd name="T0" fmla="*/ 34 w 101"/>
                <a:gd name="T1" fmla="*/ 6 h 134"/>
                <a:gd name="T2" fmla="*/ 51 w 101"/>
                <a:gd name="T3" fmla="*/ 122 h 134"/>
                <a:gd name="T4" fmla="*/ 89 w 101"/>
                <a:gd name="T5" fmla="*/ 0 h 134"/>
                <a:gd name="T6" fmla="*/ 34 w 101"/>
                <a:gd name="T7" fmla="*/ 6 h 134"/>
              </a:gdLst>
              <a:ahLst/>
              <a:cxnLst>
                <a:cxn ang="0">
                  <a:pos x="T0" y="T1"/>
                </a:cxn>
                <a:cxn ang="0">
                  <a:pos x="T2" y="T3"/>
                </a:cxn>
                <a:cxn ang="0">
                  <a:pos x="T4" y="T5"/>
                </a:cxn>
                <a:cxn ang="0">
                  <a:pos x="T6" y="T7"/>
                </a:cxn>
              </a:cxnLst>
              <a:rect l="0" t="0" r="r" b="b"/>
              <a:pathLst>
                <a:path w="101" h="134">
                  <a:moveTo>
                    <a:pt x="34" y="6"/>
                  </a:moveTo>
                  <a:cubicBezTo>
                    <a:pt x="34" y="6"/>
                    <a:pt x="0" y="134"/>
                    <a:pt x="51" y="122"/>
                  </a:cubicBezTo>
                  <a:cubicBezTo>
                    <a:pt x="101" y="111"/>
                    <a:pt x="89" y="0"/>
                    <a:pt x="89" y="0"/>
                  </a:cubicBezTo>
                  <a:lnTo>
                    <a:pt x="34" y="6"/>
                  </a:lnTo>
                  <a:close/>
                </a:path>
              </a:pathLst>
            </a:cu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ïṡľiḓé">
              <a:extLst>
                <a:ext uri="{FF2B5EF4-FFF2-40B4-BE49-F238E27FC236}">
                  <a16:creationId xmlns:a16="http://schemas.microsoft.com/office/drawing/2014/main" id="{815AACE6-1CEB-662F-93DF-1674AFF46FCC}"/>
                </a:ext>
              </a:extLst>
            </p:cNvPr>
            <p:cNvSpPr/>
            <p:nvPr/>
          </p:nvSpPr>
          <p:spPr bwMode="auto">
            <a:xfrm>
              <a:off x="4559066" y="3318620"/>
              <a:ext cx="202130" cy="271060"/>
            </a:xfrm>
            <a:custGeom>
              <a:avLst/>
              <a:gdLst>
                <a:gd name="T0" fmla="*/ 66 w 100"/>
                <a:gd name="T1" fmla="*/ 6 h 134"/>
                <a:gd name="T2" fmla="*/ 50 w 100"/>
                <a:gd name="T3" fmla="*/ 122 h 134"/>
                <a:gd name="T4" fmla="*/ 11 w 100"/>
                <a:gd name="T5" fmla="*/ 0 h 134"/>
                <a:gd name="T6" fmla="*/ 66 w 100"/>
                <a:gd name="T7" fmla="*/ 6 h 134"/>
              </a:gdLst>
              <a:ahLst/>
              <a:cxnLst>
                <a:cxn ang="0">
                  <a:pos x="T0" y="T1"/>
                </a:cxn>
                <a:cxn ang="0">
                  <a:pos x="T2" y="T3"/>
                </a:cxn>
                <a:cxn ang="0">
                  <a:pos x="T4" y="T5"/>
                </a:cxn>
                <a:cxn ang="0">
                  <a:pos x="T6" y="T7"/>
                </a:cxn>
              </a:cxnLst>
              <a:rect l="0" t="0" r="r" b="b"/>
              <a:pathLst>
                <a:path w="100" h="134">
                  <a:moveTo>
                    <a:pt x="66" y="6"/>
                  </a:moveTo>
                  <a:cubicBezTo>
                    <a:pt x="66" y="6"/>
                    <a:pt x="100" y="134"/>
                    <a:pt x="50" y="122"/>
                  </a:cubicBezTo>
                  <a:cubicBezTo>
                    <a:pt x="0" y="111"/>
                    <a:pt x="11" y="0"/>
                    <a:pt x="11" y="0"/>
                  </a:cubicBezTo>
                  <a:lnTo>
                    <a:pt x="66" y="6"/>
                  </a:lnTo>
                  <a:close/>
                </a:path>
              </a:pathLst>
            </a:custGeom>
            <a:solidFill>
              <a:srgbClr val="FF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ïś1îḑé">
              <a:extLst>
                <a:ext uri="{FF2B5EF4-FFF2-40B4-BE49-F238E27FC236}">
                  <a16:creationId xmlns:a16="http://schemas.microsoft.com/office/drawing/2014/main" id="{94F20253-E6DA-D8D3-B146-C81DA9D9B9FC}"/>
                </a:ext>
              </a:extLst>
            </p:cNvPr>
            <p:cNvSpPr/>
            <p:nvPr/>
          </p:nvSpPr>
          <p:spPr bwMode="auto">
            <a:xfrm>
              <a:off x="3294122" y="2131921"/>
              <a:ext cx="325085" cy="1215576"/>
            </a:xfrm>
            <a:custGeom>
              <a:avLst/>
              <a:gdLst>
                <a:gd name="T0" fmla="*/ 161 w 161"/>
                <a:gd name="T1" fmla="*/ 12 h 601"/>
                <a:gd name="T2" fmla="*/ 146 w 161"/>
                <a:gd name="T3" fmla="*/ 0 h 601"/>
                <a:gd name="T4" fmla="*/ 123 w 161"/>
                <a:gd name="T5" fmla="*/ 12 h 601"/>
                <a:gd name="T6" fmla="*/ 28 w 161"/>
                <a:gd name="T7" fmla="*/ 301 h 601"/>
                <a:gd name="T8" fmla="*/ 17 w 161"/>
                <a:gd name="T9" fmla="*/ 534 h 601"/>
                <a:gd name="T10" fmla="*/ 22 w 161"/>
                <a:gd name="T11" fmla="*/ 601 h 601"/>
                <a:gd name="T12" fmla="*/ 100 w 161"/>
                <a:gd name="T13" fmla="*/ 601 h 601"/>
                <a:gd name="T14" fmla="*/ 95 w 161"/>
                <a:gd name="T15" fmla="*/ 495 h 601"/>
                <a:gd name="T16" fmla="*/ 150 w 161"/>
                <a:gd name="T17" fmla="*/ 284 h 601"/>
                <a:gd name="T18" fmla="*/ 161 w 161"/>
                <a:gd name="T19" fmla="*/ 1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601">
                  <a:moveTo>
                    <a:pt x="161" y="12"/>
                  </a:moveTo>
                  <a:cubicBezTo>
                    <a:pt x="146" y="0"/>
                    <a:pt x="146" y="0"/>
                    <a:pt x="146" y="0"/>
                  </a:cubicBezTo>
                  <a:cubicBezTo>
                    <a:pt x="146" y="0"/>
                    <a:pt x="128" y="1"/>
                    <a:pt x="123" y="12"/>
                  </a:cubicBezTo>
                  <a:cubicBezTo>
                    <a:pt x="117" y="23"/>
                    <a:pt x="28" y="301"/>
                    <a:pt x="28" y="301"/>
                  </a:cubicBezTo>
                  <a:cubicBezTo>
                    <a:pt x="28" y="301"/>
                    <a:pt x="0" y="445"/>
                    <a:pt x="17" y="534"/>
                  </a:cubicBezTo>
                  <a:cubicBezTo>
                    <a:pt x="22" y="601"/>
                    <a:pt x="22" y="601"/>
                    <a:pt x="22" y="601"/>
                  </a:cubicBezTo>
                  <a:cubicBezTo>
                    <a:pt x="100" y="601"/>
                    <a:pt x="100" y="601"/>
                    <a:pt x="100" y="601"/>
                  </a:cubicBezTo>
                  <a:cubicBezTo>
                    <a:pt x="95" y="495"/>
                    <a:pt x="95" y="495"/>
                    <a:pt x="95" y="495"/>
                  </a:cubicBezTo>
                  <a:cubicBezTo>
                    <a:pt x="150" y="284"/>
                    <a:pt x="150" y="284"/>
                    <a:pt x="150" y="284"/>
                  </a:cubicBezTo>
                  <a:lnTo>
                    <a:pt x="161" y="12"/>
                  </a:ln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i$ľiḋê">
              <a:extLst>
                <a:ext uri="{FF2B5EF4-FFF2-40B4-BE49-F238E27FC236}">
                  <a16:creationId xmlns:a16="http://schemas.microsoft.com/office/drawing/2014/main" id="{655BBA6C-04AD-70B4-9B7B-1A76A7081883}"/>
                </a:ext>
              </a:extLst>
            </p:cNvPr>
            <p:cNvSpPr/>
            <p:nvPr/>
          </p:nvSpPr>
          <p:spPr bwMode="auto">
            <a:xfrm>
              <a:off x="4429591" y="2131921"/>
              <a:ext cx="326016" cy="1215576"/>
            </a:xfrm>
            <a:custGeom>
              <a:avLst/>
              <a:gdLst>
                <a:gd name="T0" fmla="*/ 0 w 161"/>
                <a:gd name="T1" fmla="*/ 12 h 601"/>
                <a:gd name="T2" fmla="*/ 15 w 161"/>
                <a:gd name="T3" fmla="*/ 0 h 601"/>
                <a:gd name="T4" fmla="*/ 39 w 161"/>
                <a:gd name="T5" fmla="*/ 12 h 601"/>
                <a:gd name="T6" fmla="*/ 133 w 161"/>
                <a:gd name="T7" fmla="*/ 301 h 601"/>
                <a:gd name="T8" fmla="*/ 144 w 161"/>
                <a:gd name="T9" fmla="*/ 534 h 601"/>
                <a:gd name="T10" fmla="*/ 139 w 161"/>
                <a:gd name="T11" fmla="*/ 601 h 601"/>
                <a:gd name="T12" fmla="*/ 61 w 161"/>
                <a:gd name="T13" fmla="*/ 601 h 601"/>
                <a:gd name="T14" fmla="*/ 66 w 161"/>
                <a:gd name="T15" fmla="*/ 495 h 601"/>
                <a:gd name="T16" fmla="*/ 11 w 161"/>
                <a:gd name="T17" fmla="*/ 284 h 601"/>
                <a:gd name="T18" fmla="*/ 0 w 161"/>
                <a:gd name="T19" fmla="*/ 1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601">
                  <a:moveTo>
                    <a:pt x="0" y="12"/>
                  </a:moveTo>
                  <a:cubicBezTo>
                    <a:pt x="15" y="0"/>
                    <a:pt x="15" y="0"/>
                    <a:pt x="15" y="0"/>
                  </a:cubicBezTo>
                  <a:cubicBezTo>
                    <a:pt x="15" y="0"/>
                    <a:pt x="33" y="1"/>
                    <a:pt x="39" y="12"/>
                  </a:cubicBezTo>
                  <a:cubicBezTo>
                    <a:pt x="44" y="23"/>
                    <a:pt x="133" y="301"/>
                    <a:pt x="133" y="301"/>
                  </a:cubicBezTo>
                  <a:cubicBezTo>
                    <a:pt x="133" y="301"/>
                    <a:pt x="161" y="445"/>
                    <a:pt x="144" y="534"/>
                  </a:cubicBezTo>
                  <a:cubicBezTo>
                    <a:pt x="139" y="601"/>
                    <a:pt x="139" y="601"/>
                    <a:pt x="139" y="601"/>
                  </a:cubicBezTo>
                  <a:cubicBezTo>
                    <a:pt x="61" y="601"/>
                    <a:pt x="61" y="601"/>
                    <a:pt x="61" y="601"/>
                  </a:cubicBezTo>
                  <a:cubicBezTo>
                    <a:pt x="66" y="495"/>
                    <a:pt x="66" y="495"/>
                    <a:pt x="66" y="495"/>
                  </a:cubicBezTo>
                  <a:cubicBezTo>
                    <a:pt x="11" y="284"/>
                    <a:pt x="11" y="284"/>
                    <a:pt x="11" y="284"/>
                  </a:cubicBezTo>
                  <a:lnTo>
                    <a:pt x="0" y="12"/>
                  </a:ln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ïśḷiḍè">
              <a:extLst>
                <a:ext uri="{FF2B5EF4-FFF2-40B4-BE49-F238E27FC236}">
                  <a16:creationId xmlns:a16="http://schemas.microsoft.com/office/drawing/2014/main" id="{732C0030-DBF2-DDB4-CDA1-0E128C3DACF8}"/>
                </a:ext>
              </a:extLst>
            </p:cNvPr>
            <p:cNvSpPr/>
            <p:nvPr/>
          </p:nvSpPr>
          <p:spPr bwMode="auto">
            <a:xfrm>
              <a:off x="5169182" y="3599926"/>
              <a:ext cx="170460" cy="1723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ïSlidê">
              <a:extLst>
                <a:ext uri="{FF2B5EF4-FFF2-40B4-BE49-F238E27FC236}">
                  <a16:creationId xmlns:a16="http://schemas.microsoft.com/office/drawing/2014/main" id="{74DCC866-EB8B-87AC-37F0-1B6FB0C4903C}"/>
                </a:ext>
              </a:extLst>
            </p:cNvPr>
            <p:cNvSpPr/>
            <p:nvPr/>
          </p:nvSpPr>
          <p:spPr bwMode="auto">
            <a:xfrm>
              <a:off x="5640509" y="3677239"/>
              <a:ext cx="1380447" cy="176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í$ľide">
              <a:extLst>
                <a:ext uri="{FF2B5EF4-FFF2-40B4-BE49-F238E27FC236}">
                  <a16:creationId xmlns:a16="http://schemas.microsoft.com/office/drawing/2014/main" id="{7DD884DF-CFF8-46E7-A88E-BD1C838E6011}"/>
                </a:ext>
              </a:extLst>
            </p:cNvPr>
            <p:cNvSpPr/>
            <p:nvPr/>
          </p:nvSpPr>
          <p:spPr bwMode="auto">
            <a:xfrm>
              <a:off x="5169182" y="3883095"/>
              <a:ext cx="170460" cy="1713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ïsḻïḑê">
              <a:extLst>
                <a:ext uri="{FF2B5EF4-FFF2-40B4-BE49-F238E27FC236}">
                  <a16:creationId xmlns:a16="http://schemas.microsoft.com/office/drawing/2014/main" id="{D62CCE53-C284-F412-A422-44899294F377}"/>
                </a:ext>
              </a:extLst>
            </p:cNvPr>
            <p:cNvSpPr/>
            <p:nvPr/>
          </p:nvSpPr>
          <p:spPr bwMode="auto">
            <a:xfrm>
              <a:off x="5640509" y="3959476"/>
              <a:ext cx="1380447" cy="186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ïSḻïḍè">
              <a:extLst>
                <a:ext uri="{FF2B5EF4-FFF2-40B4-BE49-F238E27FC236}">
                  <a16:creationId xmlns:a16="http://schemas.microsoft.com/office/drawing/2014/main" id="{771308F5-1C95-269E-933D-95FD9869AB80}"/>
                </a:ext>
              </a:extLst>
            </p:cNvPr>
            <p:cNvSpPr/>
            <p:nvPr/>
          </p:nvSpPr>
          <p:spPr bwMode="auto">
            <a:xfrm>
              <a:off x="5169182" y="4166263"/>
              <a:ext cx="170460" cy="1713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îṧľïḓê">
              <a:extLst>
                <a:ext uri="{FF2B5EF4-FFF2-40B4-BE49-F238E27FC236}">
                  <a16:creationId xmlns:a16="http://schemas.microsoft.com/office/drawing/2014/main" id="{0724D5F4-7D49-6DA9-1BFE-5B664AD371FC}"/>
                </a:ext>
              </a:extLst>
            </p:cNvPr>
            <p:cNvSpPr/>
            <p:nvPr/>
          </p:nvSpPr>
          <p:spPr bwMode="auto">
            <a:xfrm>
              <a:off x="5640509" y="4242644"/>
              <a:ext cx="1380447" cy="186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5" name="图片 44">
            <a:extLst>
              <a:ext uri="{FF2B5EF4-FFF2-40B4-BE49-F238E27FC236}">
                <a16:creationId xmlns:a16="http://schemas.microsoft.com/office/drawing/2014/main" id="{AFCE34D3-75A5-4577-1947-624CAD123426}"/>
              </a:ext>
            </a:extLst>
          </p:cNvPr>
          <p:cNvPicPr>
            <a:picLocks noChangeAspect="1"/>
          </p:cNvPicPr>
          <p:nvPr/>
        </p:nvPicPr>
        <p:blipFill rotWithShape="1">
          <a:blip r:embed="rId5"/>
          <a:srcRect l="5059"/>
          <a:stretch/>
        </p:blipFill>
        <p:spPr>
          <a:xfrm>
            <a:off x="2123807" y="3748486"/>
            <a:ext cx="2615893" cy="1279722"/>
          </a:xfrm>
          <a:prstGeom prst="rect">
            <a:avLst/>
          </a:prstGeom>
        </p:spPr>
      </p:pic>
    </p:spTree>
    <p:extLst>
      <p:ext uri="{BB962C8B-B14F-4D97-AF65-F5344CB8AC3E}">
        <p14:creationId xmlns:p14="http://schemas.microsoft.com/office/powerpoint/2010/main" val="373252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4"/>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4</a:t>
            </a:r>
            <a:endParaRPr lang="zh-CN" altLang="en-US" sz="13800" b="1" dirty="0">
              <a:solidFill>
                <a:schemeClr val="bg1"/>
              </a:solidFill>
              <a:cs typeface="+mn-ea"/>
              <a:sym typeface="+mn-lt"/>
            </a:endParaRPr>
          </a:p>
        </p:txBody>
      </p:sp>
      <p:sp>
        <p:nvSpPr>
          <p:cNvPr id="8" name="文本框 7"/>
          <p:cNvSpPr txBox="1"/>
          <p:nvPr/>
        </p:nvSpPr>
        <p:spPr>
          <a:xfrm>
            <a:off x="4476985" y="2399641"/>
            <a:ext cx="5200416" cy="783921"/>
          </a:xfrm>
          <a:prstGeom prst="rect">
            <a:avLst/>
          </a:prstGeom>
          <a:noFill/>
        </p:spPr>
        <p:txBody>
          <a:bodyPr wrap="square" rtlCol="0">
            <a:spAutoFit/>
          </a:bodyPr>
          <a:lstStyle/>
          <a:p>
            <a:pPr algn="dist"/>
            <a:r>
              <a:rPr lang="zh-CN" altLang="en-US" sz="4400" dirty="0">
                <a:solidFill>
                  <a:srgbClr val="1C4885"/>
                </a:solidFill>
                <a:cs typeface="+mn-ea"/>
                <a:sym typeface="+mn-lt"/>
              </a:rPr>
              <a:t>系统测试</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663554" y="3674437"/>
            <a:ext cx="4556059" cy="338551"/>
          </a:xfrm>
          <a:prstGeom prst="rect">
            <a:avLst/>
          </a:prstGeom>
          <a:noFill/>
        </p:spPr>
        <p:txBody>
          <a:bodyPr wrap="square" rtlCol="0">
            <a:spAutoFit/>
          </a:bodyPr>
          <a:lstStyle/>
          <a:p>
            <a:pPr algn="dist"/>
            <a:r>
              <a:rPr lang="en-US" altLang="zh-CN" sz="1600" dirty="0">
                <a:solidFill>
                  <a:schemeClr val="tx1">
                    <a:lumMod val="85000"/>
                    <a:lumOff val="15000"/>
                  </a:schemeClr>
                </a:solidFill>
                <a:cs typeface="+mn-ea"/>
                <a:sym typeface="+mn-lt"/>
              </a:rPr>
              <a:t>System testing</a:t>
            </a:r>
            <a:endParaRPr lang="zh-CN" altLang="en-US" sz="1600" dirty="0">
              <a:solidFill>
                <a:schemeClr val="tx1">
                  <a:lumMod val="85000"/>
                  <a:lumOff val="15000"/>
                </a:schemeClr>
              </a:solidFill>
              <a:cs typeface="+mn-ea"/>
              <a:sym typeface="+mn-lt"/>
            </a:endParaRPr>
          </a:p>
        </p:txBody>
      </p:sp>
      <p:pic>
        <p:nvPicPr>
          <p:cNvPr id="11" name="图片 10">
            <a:extLst>
              <a:ext uri="{FF2B5EF4-FFF2-40B4-BE49-F238E27FC236}">
                <a16:creationId xmlns:a16="http://schemas.microsoft.com/office/drawing/2014/main" id="{9096712A-C783-443B-A5A6-DF9C26550F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2881436233"/>
      </p:ext>
    </p:extLst>
  </p:cSld>
  <p:clrMapOvr>
    <a:masterClrMapping/>
  </p:clrMapOvr>
  <mc:AlternateContent xmlns:mc="http://schemas.openxmlformats.org/markup-compatibility/2006" xmlns:p14="http://schemas.microsoft.com/office/powerpoint/2010/main">
    <mc:Choice Requires="p14">
      <p:transition p14:dur="10" advTm="2300"/>
    </mc:Choice>
    <mc:Fallback xmlns="">
      <p:transition advTm="23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功能测试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8" y="840662"/>
            <a:ext cx="1886176"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Function Test</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748F1D31-2563-18A4-CC46-1DA062130AA8}"/>
              </a:ext>
            </a:extLst>
          </p:cNvPr>
          <p:cNvPicPr>
            <a:picLocks noChangeAspect="1"/>
          </p:cNvPicPr>
          <p:nvPr/>
        </p:nvPicPr>
        <p:blipFill>
          <a:blip r:embed="rId3"/>
          <a:stretch>
            <a:fillRect/>
          </a:stretch>
        </p:blipFill>
        <p:spPr>
          <a:xfrm>
            <a:off x="7871677" y="0"/>
            <a:ext cx="3415675" cy="6858000"/>
          </a:xfrm>
          <a:prstGeom prst="rect">
            <a:avLst/>
          </a:prstGeom>
        </p:spPr>
      </p:pic>
      <p:sp>
        <p:nvSpPr>
          <p:cNvPr id="9" name="Rectangle 1">
            <a:extLst>
              <a:ext uri="{FF2B5EF4-FFF2-40B4-BE49-F238E27FC236}">
                <a16:creationId xmlns:a16="http://schemas.microsoft.com/office/drawing/2014/main" id="{E237C858-B7DB-9ABC-CE77-896704DF4CB6}"/>
              </a:ext>
            </a:extLst>
          </p:cNvPr>
          <p:cNvSpPr>
            <a:spLocks noChangeArrowheads="1"/>
          </p:cNvSpPr>
          <p:nvPr/>
        </p:nvSpPr>
        <p:spPr bwMode="auto">
          <a:xfrm>
            <a:off x="1081937" y="2372259"/>
            <a:ext cx="5947513" cy="2351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我们依据场景法设计了应该test suite</a:t>
            </a:r>
            <a:endParaRPr kumimoji="0" lang="zh-CN" altLang="zh-CN"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用户首先注册账号，再用刚注册的账号登录界面，进入主页，再进入数据展示界面，按时间筛选数据后下载csv文件，再进入机器学习分析界面，按环号筛选数据，最后退出系统。</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07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性能测试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7" y="840662"/>
            <a:ext cx="2538451" cy="307777"/>
          </a:xfrm>
          <a:prstGeom prst="rect">
            <a:avLst/>
          </a:prstGeom>
          <a:noFill/>
        </p:spPr>
        <p:txBody>
          <a:bodyPr wrap="square" rtlCol="0">
            <a:spAutoFit/>
          </a:bodyPr>
          <a:lstStyle/>
          <a:p>
            <a:pPr algn="dist"/>
            <a:r>
              <a:rPr lang="en-US" altLang="zh-CN" sz="1400" dirty="0"/>
              <a:t>performance test</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C0D5366-9469-0290-83FB-BA2215EC8550}"/>
              </a:ext>
            </a:extLst>
          </p:cNvPr>
          <p:cNvSpPr txBox="1"/>
          <p:nvPr/>
        </p:nvSpPr>
        <p:spPr>
          <a:xfrm>
            <a:off x="796413" y="2751872"/>
            <a:ext cx="4499485" cy="1892121"/>
          </a:xfrm>
          <a:prstGeom prst="rect">
            <a:avLst/>
          </a:prstGeom>
          <a:noFill/>
        </p:spPr>
        <p:txBody>
          <a:bodyPr wrap="square">
            <a:spAutoFit/>
          </a:bodyPr>
          <a:lstStyle/>
          <a:p>
            <a:pPr>
              <a:lnSpc>
                <a:spcPct val="150000"/>
              </a:lnSpc>
            </a:pPr>
            <a:r>
              <a:rPr lang="zh-CN" altLang="en-US" sz="2000" dirty="0"/>
              <a:t>本系统预计使用人数为</a:t>
            </a:r>
            <a:r>
              <a:rPr lang="en-US" altLang="zh-CN" sz="2000" dirty="0"/>
              <a:t>30-50</a:t>
            </a:r>
            <a:r>
              <a:rPr lang="zh-CN" altLang="en-US" sz="2000" dirty="0"/>
              <a:t>人，在测试案例中，我们假设有</a:t>
            </a:r>
            <a:r>
              <a:rPr lang="en-US" altLang="zh-CN" sz="2000" dirty="0"/>
              <a:t>50</a:t>
            </a:r>
            <a:r>
              <a:rPr lang="zh-CN" altLang="en-US" sz="2000" dirty="0"/>
              <a:t>个用户在五分钟之内上线，分别用自己的用户名和密码登录本系统。</a:t>
            </a:r>
          </a:p>
        </p:txBody>
      </p:sp>
      <p:pic>
        <p:nvPicPr>
          <p:cNvPr id="11" name="图片 10">
            <a:extLst>
              <a:ext uri="{FF2B5EF4-FFF2-40B4-BE49-F238E27FC236}">
                <a16:creationId xmlns:a16="http://schemas.microsoft.com/office/drawing/2014/main" id="{CF27FCFF-C241-F1BF-14AD-168DE6C5BF47}"/>
              </a:ext>
            </a:extLst>
          </p:cNvPr>
          <p:cNvPicPr>
            <a:picLocks noChangeAspect="1"/>
          </p:cNvPicPr>
          <p:nvPr/>
        </p:nvPicPr>
        <p:blipFill>
          <a:blip r:embed="rId3"/>
          <a:stretch>
            <a:fillRect/>
          </a:stretch>
        </p:blipFill>
        <p:spPr>
          <a:xfrm>
            <a:off x="5980036" y="3099415"/>
            <a:ext cx="5537733" cy="2837858"/>
          </a:xfrm>
          <a:prstGeom prst="rect">
            <a:avLst/>
          </a:prstGeom>
        </p:spPr>
      </p:pic>
      <p:pic>
        <p:nvPicPr>
          <p:cNvPr id="3" name="图片 2">
            <a:extLst>
              <a:ext uri="{FF2B5EF4-FFF2-40B4-BE49-F238E27FC236}">
                <a16:creationId xmlns:a16="http://schemas.microsoft.com/office/drawing/2014/main" id="{F9597D3E-EF2A-E5BE-F739-12785FF9F124}"/>
              </a:ext>
            </a:extLst>
          </p:cNvPr>
          <p:cNvPicPr>
            <a:picLocks noChangeAspect="1"/>
          </p:cNvPicPr>
          <p:nvPr/>
        </p:nvPicPr>
        <p:blipFill>
          <a:blip r:embed="rId4"/>
          <a:stretch>
            <a:fillRect/>
          </a:stretch>
        </p:blipFill>
        <p:spPr>
          <a:xfrm>
            <a:off x="7179767" y="713511"/>
            <a:ext cx="3138270" cy="2152647"/>
          </a:xfrm>
          <a:prstGeom prst="rect">
            <a:avLst/>
          </a:prstGeom>
        </p:spPr>
      </p:pic>
    </p:spTree>
    <p:extLst>
      <p:ext uri="{BB962C8B-B14F-4D97-AF65-F5344CB8AC3E}">
        <p14:creationId xmlns:p14="http://schemas.microsoft.com/office/powerpoint/2010/main" val="3371228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项目简介</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PROJECT INTRODUCTION </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072" y="409927"/>
            <a:ext cx="955775" cy="958728"/>
          </a:xfrm>
          <a:prstGeom prst="rect">
            <a:avLst/>
          </a:prstGeom>
        </p:spPr>
      </p:pic>
      <p:pic>
        <p:nvPicPr>
          <p:cNvPr id="8" name="图片 7">
            <a:extLst>
              <a:ext uri="{FF2B5EF4-FFF2-40B4-BE49-F238E27FC236}">
                <a16:creationId xmlns:a16="http://schemas.microsoft.com/office/drawing/2014/main" id="{91446793-AE46-4446-80F2-96C25169D5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308" y="2496970"/>
            <a:ext cx="6983182" cy="3200625"/>
          </a:xfrm>
          <a:prstGeom prst="rect">
            <a:avLst/>
          </a:prstGeom>
        </p:spPr>
      </p:pic>
      <p:sp>
        <p:nvSpPr>
          <p:cNvPr id="9" name="文本框 8">
            <a:extLst>
              <a:ext uri="{FF2B5EF4-FFF2-40B4-BE49-F238E27FC236}">
                <a16:creationId xmlns:a16="http://schemas.microsoft.com/office/drawing/2014/main" id="{1262DA8D-3B9D-46C7-A4A5-D61380008F36}"/>
              </a:ext>
            </a:extLst>
          </p:cNvPr>
          <p:cNvSpPr txBox="1"/>
          <p:nvPr/>
        </p:nvSpPr>
        <p:spPr>
          <a:xfrm>
            <a:off x="627159" y="1638038"/>
            <a:ext cx="4519371" cy="523220"/>
          </a:xfrm>
          <a:prstGeom prst="rect">
            <a:avLst/>
          </a:prstGeom>
          <a:noFill/>
        </p:spPr>
        <p:txBody>
          <a:bodyPr wrap="square" rtlCol="0">
            <a:spAutoFit/>
          </a:bodyPr>
          <a:lstStyle/>
          <a:p>
            <a:r>
              <a:rPr lang="zh-CN" altLang="en-US" sz="2800" b="1" dirty="0">
                <a:solidFill>
                  <a:schemeClr val="accent1">
                    <a:lumMod val="50000"/>
                  </a:schemeClr>
                </a:solidFill>
              </a:rPr>
              <a:t>珠江三角洲水资源配置工程</a:t>
            </a:r>
          </a:p>
        </p:txBody>
      </p:sp>
      <p:sp>
        <p:nvSpPr>
          <p:cNvPr id="10" name="文本框 9">
            <a:extLst>
              <a:ext uri="{FF2B5EF4-FFF2-40B4-BE49-F238E27FC236}">
                <a16:creationId xmlns:a16="http://schemas.microsoft.com/office/drawing/2014/main" id="{611ECCED-E0A6-409D-B66B-51FE6973EA4F}"/>
              </a:ext>
            </a:extLst>
          </p:cNvPr>
          <p:cNvSpPr txBox="1"/>
          <p:nvPr/>
        </p:nvSpPr>
        <p:spPr>
          <a:xfrm>
            <a:off x="8268917" y="2395242"/>
            <a:ext cx="3384930" cy="29349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400" dirty="0">
                <a:solidFill>
                  <a:schemeClr val="accent1">
                    <a:lumMod val="50000"/>
                  </a:schemeClr>
                </a:solidFill>
              </a:rPr>
              <a:t>总长</a:t>
            </a:r>
            <a:r>
              <a:rPr lang="en-US" altLang="zh-CN" sz="2400" dirty="0">
                <a:solidFill>
                  <a:schemeClr val="accent1">
                    <a:lumMod val="50000"/>
                  </a:schemeClr>
                </a:solidFill>
              </a:rPr>
              <a:t>113</a:t>
            </a:r>
            <a:r>
              <a:rPr lang="zh-CN" altLang="en-US" sz="2400" dirty="0">
                <a:solidFill>
                  <a:schemeClr val="accent1">
                    <a:lumMod val="50000"/>
                  </a:schemeClr>
                </a:solidFill>
              </a:rPr>
              <a:t>千米</a:t>
            </a:r>
            <a:endParaRPr lang="en-US" altLang="zh-CN" sz="2400" dirty="0">
              <a:solidFill>
                <a:schemeClr val="accent1">
                  <a:lumMod val="50000"/>
                </a:schemeClr>
              </a:solidFill>
            </a:endParaRPr>
          </a:p>
          <a:p>
            <a:pPr marL="285750" indent="-285750">
              <a:lnSpc>
                <a:spcPct val="200000"/>
              </a:lnSpc>
              <a:buFont typeface="Arial" panose="020B0604020202020204" pitchFamily="34" charset="0"/>
              <a:buChar char="•"/>
            </a:pPr>
            <a:r>
              <a:rPr lang="zh-CN" altLang="en-US" sz="2400" dirty="0">
                <a:solidFill>
                  <a:schemeClr val="accent1">
                    <a:lumMod val="50000"/>
                  </a:schemeClr>
                </a:solidFill>
              </a:rPr>
              <a:t>投资</a:t>
            </a:r>
            <a:r>
              <a:rPr lang="en-US" altLang="zh-CN" sz="2400" dirty="0">
                <a:solidFill>
                  <a:schemeClr val="accent1">
                    <a:lumMod val="50000"/>
                  </a:schemeClr>
                </a:solidFill>
              </a:rPr>
              <a:t>354</a:t>
            </a:r>
            <a:r>
              <a:rPr lang="zh-CN" altLang="en-US" sz="2400" dirty="0">
                <a:solidFill>
                  <a:schemeClr val="accent1">
                    <a:lumMod val="50000"/>
                  </a:schemeClr>
                </a:solidFill>
              </a:rPr>
              <a:t>亿元</a:t>
            </a:r>
            <a:endParaRPr lang="en-US" altLang="zh-CN" sz="2400" dirty="0">
              <a:solidFill>
                <a:schemeClr val="accent1">
                  <a:lumMod val="50000"/>
                </a:schemeClr>
              </a:solidFill>
            </a:endParaRPr>
          </a:p>
          <a:p>
            <a:pPr marL="285750" indent="-285750">
              <a:lnSpc>
                <a:spcPct val="200000"/>
              </a:lnSpc>
              <a:buFont typeface="Arial" panose="020B0604020202020204" pitchFamily="34" charset="0"/>
              <a:buChar char="•"/>
            </a:pPr>
            <a:r>
              <a:rPr lang="zh-CN" altLang="en-US" sz="2400" dirty="0">
                <a:solidFill>
                  <a:schemeClr val="accent1">
                    <a:lumMod val="50000"/>
                  </a:schemeClr>
                </a:solidFill>
              </a:rPr>
              <a:t>年供水量</a:t>
            </a:r>
            <a:r>
              <a:rPr lang="en-US" altLang="zh-CN" sz="2400" dirty="0">
                <a:solidFill>
                  <a:schemeClr val="accent1">
                    <a:lumMod val="50000"/>
                  </a:schemeClr>
                </a:solidFill>
              </a:rPr>
              <a:t>17</a:t>
            </a:r>
            <a:r>
              <a:rPr lang="zh-CN" altLang="en-US" sz="2400" dirty="0">
                <a:solidFill>
                  <a:schemeClr val="accent1">
                    <a:lumMod val="50000"/>
                  </a:schemeClr>
                </a:solidFill>
              </a:rPr>
              <a:t>亿立方米</a:t>
            </a:r>
            <a:endParaRPr lang="en-US" altLang="zh-CN" sz="2400" dirty="0">
              <a:solidFill>
                <a:schemeClr val="accent1">
                  <a:lumMod val="50000"/>
                </a:schemeClr>
              </a:solidFill>
            </a:endParaRPr>
          </a:p>
          <a:p>
            <a:pPr marL="285750" indent="-285750">
              <a:lnSpc>
                <a:spcPct val="200000"/>
              </a:lnSpc>
              <a:buFont typeface="Arial" panose="020B0604020202020204" pitchFamily="34" charset="0"/>
              <a:buChar char="•"/>
            </a:pPr>
            <a:r>
              <a:rPr lang="en-US" altLang="zh-CN" sz="2400" dirty="0">
                <a:solidFill>
                  <a:schemeClr val="accent1">
                    <a:lumMod val="50000"/>
                  </a:schemeClr>
                </a:solidFill>
              </a:rPr>
              <a:t>36</a:t>
            </a:r>
            <a:r>
              <a:rPr lang="zh-CN" altLang="en-US" sz="2400" dirty="0">
                <a:solidFill>
                  <a:schemeClr val="accent1">
                    <a:lumMod val="50000"/>
                  </a:schemeClr>
                </a:solidFill>
              </a:rPr>
              <a:t>台盾构机同时施工</a:t>
            </a:r>
          </a:p>
        </p:txBody>
      </p:sp>
    </p:spTree>
    <p:custDataLst>
      <p:tags r:id="rId1"/>
    </p:custDataLst>
    <p:extLst>
      <p:ext uri="{BB962C8B-B14F-4D97-AF65-F5344CB8AC3E}">
        <p14:creationId xmlns:p14="http://schemas.microsoft.com/office/powerpoint/2010/main" val="842125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性能测试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7" y="840662"/>
            <a:ext cx="2538451" cy="307777"/>
          </a:xfrm>
          <a:prstGeom prst="rect">
            <a:avLst/>
          </a:prstGeom>
          <a:noFill/>
        </p:spPr>
        <p:txBody>
          <a:bodyPr wrap="square" rtlCol="0">
            <a:spAutoFit/>
          </a:bodyPr>
          <a:lstStyle/>
          <a:p>
            <a:pPr algn="dist"/>
            <a:r>
              <a:rPr lang="en-US" altLang="zh-CN" sz="1400" dirty="0"/>
              <a:t>performance test</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A547150-8140-77B5-DDD2-A8602125D6E3}"/>
              </a:ext>
            </a:extLst>
          </p:cNvPr>
          <p:cNvSpPr txBox="1"/>
          <p:nvPr/>
        </p:nvSpPr>
        <p:spPr>
          <a:xfrm>
            <a:off x="7934325" y="1456221"/>
            <a:ext cx="3095625" cy="2353786"/>
          </a:xfrm>
          <a:prstGeom prst="rect">
            <a:avLst/>
          </a:prstGeom>
          <a:noFill/>
        </p:spPr>
        <p:txBody>
          <a:bodyPr wrap="square">
            <a:spAutoFit/>
          </a:bodyPr>
          <a:lstStyle/>
          <a:p>
            <a:pPr>
              <a:lnSpc>
                <a:spcPct val="150000"/>
              </a:lnSpc>
            </a:pPr>
            <a:r>
              <a:rPr lang="zh-CN" altLang="en-US" sz="2000" dirty="0"/>
              <a:t>在用户满意度量表中可见，若设置可容忍分界线为</a:t>
            </a:r>
            <a:r>
              <a:rPr lang="en-US" altLang="zh-CN" sz="2000" dirty="0"/>
              <a:t>500ms</a:t>
            </a:r>
            <a:r>
              <a:rPr lang="zh-CN" altLang="en-US" sz="2000" dirty="0"/>
              <a:t>，沮丧分界线为</a:t>
            </a:r>
            <a:r>
              <a:rPr lang="en-US" altLang="zh-CN" sz="2000" dirty="0"/>
              <a:t>1.5s</a:t>
            </a:r>
            <a:r>
              <a:rPr lang="zh-CN" altLang="en-US" sz="2000" dirty="0"/>
              <a:t>，则可以看到我们的用户满意度为</a:t>
            </a:r>
            <a:r>
              <a:rPr lang="en-US" altLang="zh-CN" sz="2000" dirty="0"/>
              <a:t>1</a:t>
            </a:r>
            <a:endParaRPr lang="zh-CN" altLang="en-US" sz="2000" dirty="0"/>
          </a:p>
        </p:txBody>
      </p:sp>
      <p:pic>
        <p:nvPicPr>
          <p:cNvPr id="3" name="图片 2">
            <a:extLst>
              <a:ext uri="{FF2B5EF4-FFF2-40B4-BE49-F238E27FC236}">
                <a16:creationId xmlns:a16="http://schemas.microsoft.com/office/drawing/2014/main" id="{D1205ECB-DC86-C74D-6D7D-9B336A91ABB8}"/>
              </a:ext>
            </a:extLst>
          </p:cNvPr>
          <p:cNvPicPr>
            <a:picLocks noChangeAspect="1"/>
          </p:cNvPicPr>
          <p:nvPr/>
        </p:nvPicPr>
        <p:blipFill>
          <a:blip r:embed="rId3"/>
          <a:stretch>
            <a:fillRect/>
          </a:stretch>
        </p:blipFill>
        <p:spPr>
          <a:xfrm>
            <a:off x="796413" y="1809742"/>
            <a:ext cx="5576928" cy="2000265"/>
          </a:xfrm>
          <a:prstGeom prst="rect">
            <a:avLst/>
          </a:prstGeom>
        </p:spPr>
      </p:pic>
      <p:pic>
        <p:nvPicPr>
          <p:cNvPr id="8" name="图片 7">
            <a:extLst>
              <a:ext uri="{FF2B5EF4-FFF2-40B4-BE49-F238E27FC236}">
                <a16:creationId xmlns:a16="http://schemas.microsoft.com/office/drawing/2014/main" id="{C4A4935A-E89D-63C1-F52E-7E962E3F06F0}"/>
              </a:ext>
            </a:extLst>
          </p:cNvPr>
          <p:cNvPicPr>
            <a:picLocks noChangeAspect="1"/>
          </p:cNvPicPr>
          <p:nvPr/>
        </p:nvPicPr>
        <p:blipFill>
          <a:blip r:embed="rId4"/>
          <a:stretch>
            <a:fillRect/>
          </a:stretch>
        </p:blipFill>
        <p:spPr>
          <a:xfrm>
            <a:off x="781050" y="4530302"/>
            <a:ext cx="7512246" cy="1247860"/>
          </a:xfrm>
          <a:prstGeom prst="rect">
            <a:avLst/>
          </a:prstGeom>
        </p:spPr>
      </p:pic>
    </p:spTree>
    <p:extLst>
      <p:ext uri="{BB962C8B-B14F-4D97-AF65-F5344CB8AC3E}">
        <p14:creationId xmlns:p14="http://schemas.microsoft.com/office/powerpoint/2010/main" val="3620621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性能测试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7" y="840662"/>
            <a:ext cx="2538451" cy="307777"/>
          </a:xfrm>
          <a:prstGeom prst="rect">
            <a:avLst/>
          </a:prstGeom>
          <a:noFill/>
        </p:spPr>
        <p:txBody>
          <a:bodyPr wrap="square" rtlCol="0">
            <a:spAutoFit/>
          </a:bodyPr>
          <a:lstStyle/>
          <a:p>
            <a:pPr algn="dist"/>
            <a:r>
              <a:rPr lang="en-US" altLang="zh-CN" sz="1400" dirty="0"/>
              <a:t>performance test</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A7C62A16-1236-A75B-BE8A-17448056CCCF}"/>
              </a:ext>
            </a:extLst>
          </p:cNvPr>
          <p:cNvPicPr>
            <a:picLocks noChangeAspect="1"/>
          </p:cNvPicPr>
          <p:nvPr/>
        </p:nvPicPr>
        <p:blipFill>
          <a:blip r:embed="rId3"/>
          <a:stretch>
            <a:fillRect/>
          </a:stretch>
        </p:blipFill>
        <p:spPr>
          <a:xfrm>
            <a:off x="904646" y="1799027"/>
            <a:ext cx="6924904" cy="4144709"/>
          </a:xfrm>
          <a:prstGeom prst="rect">
            <a:avLst/>
          </a:prstGeom>
        </p:spPr>
      </p:pic>
      <p:sp>
        <p:nvSpPr>
          <p:cNvPr id="16" name="文本框 15">
            <a:extLst>
              <a:ext uri="{FF2B5EF4-FFF2-40B4-BE49-F238E27FC236}">
                <a16:creationId xmlns:a16="http://schemas.microsoft.com/office/drawing/2014/main" id="{3A547150-8140-77B5-DDD2-A8602125D6E3}"/>
              </a:ext>
            </a:extLst>
          </p:cNvPr>
          <p:cNvSpPr txBox="1"/>
          <p:nvPr/>
        </p:nvSpPr>
        <p:spPr>
          <a:xfrm>
            <a:off x="8315325" y="2310110"/>
            <a:ext cx="3095625" cy="3277116"/>
          </a:xfrm>
          <a:prstGeom prst="rect">
            <a:avLst/>
          </a:prstGeom>
          <a:noFill/>
        </p:spPr>
        <p:txBody>
          <a:bodyPr wrap="square">
            <a:spAutoFit/>
          </a:bodyPr>
          <a:lstStyle/>
          <a:p>
            <a:pPr>
              <a:lnSpc>
                <a:spcPct val="150000"/>
              </a:lnSpc>
            </a:pPr>
            <a:r>
              <a:rPr lang="zh-CN" altLang="en-US" sz="2000" dirty="0"/>
              <a:t>由上图可知，</a:t>
            </a:r>
            <a:r>
              <a:rPr lang="en-US" altLang="zh-CN" sz="2000" dirty="0"/>
              <a:t>80%</a:t>
            </a:r>
            <a:r>
              <a:rPr lang="zh-CN" altLang="en-US" sz="2000" dirty="0"/>
              <a:t>的请求的响应时间基本上都在</a:t>
            </a:r>
            <a:r>
              <a:rPr lang="en-US" altLang="zh-CN" sz="2000" dirty="0"/>
              <a:t>100ms</a:t>
            </a:r>
            <a:r>
              <a:rPr lang="zh-CN" altLang="en-US" sz="2000" dirty="0"/>
              <a:t>之内。并且注意到请求</a:t>
            </a:r>
            <a:r>
              <a:rPr lang="en-US" altLang="zh-CN" sz="2000" dirty="0"/>
              <a:t>/assets/</a:t>
            </a:r>
            <a:r>
              <a:rPr lang="en-US" altLang="zh-CN" sz="2000" dirty="0" err="1"/>
              <a:t>js</a:t>
            </a:r>
            <a:r>
              <a:rPr lang="en-US" altLang="zh-CN" sz="2000" dirty="0"/>
              <a:t>/chunk-vendors.js-478</a:t>
            </a:r>
            <a:r>
              <a:rPr lang="zh-CN" altLang="en-US" sz="2000" dirty="0"/>
              <a:t>是耗时较高的请求，后续如果考虑优化可由此入手。</a:t>
            </a:r>
          </a:p>
        </p:txBody>
      </p:sp>
    </p:spTree>
    <p:extLst>
      <p:ext uri="{BB962C8B-B14F-4D97-AF65-F5344CB8AC3E}">
        <p14:creationId xmlns:p14="http://schemas.microsoft.com/office/powerpoint/2010/main" val="2603971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3572104"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界面及图形测试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7" y="840662"/>
            <a:ext cx="2538451" cy="307777"/>
          </a:xfrm>
          <a:prstGeom prst="rect">
            <a:avLst/>
          </a:prstGeom>
          <a:noFill/>
        </p:spPr>
        <p:txBody>
          <a:bodyPr wrap="square" rtlCol="0">
            <a:spAutoFit/>
          </a:bodyPr>
          <a:lstStyle/>
          <a:p>
            <a:pPr algn="dist"/>
            <a:r>
              <a:rPr lang="en-US" altLang="zh-CN" sz="1400" dirty="0"/>
              <a:t>Design   test</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50CAA19-B3A7-2570-6867-7B2B9DAFB3DA}"/>
              </a:ext>
            </a:extLst>
          </p:cNvPr>
          <p:cNvPicPr>
            <a:picLocks noChangeAspect="1"/>
          </p:cNvPicPr>
          <p:nvPr/>
        </p:nvPicPr>
        <p:blipFill>
          <a:blip r:embed="rId3"/>
          <a:stretch>
            <a:fillRect/>
          </a:stretch>
        </p:blipFill>
        <p:spPr>
          <a:xfrm>
            <a:off x="6510320" y="2031196"/>
            <a:ext cx="5314989" cy="3229708"/>
          </a:xfrm>
          <a:prstGeom prst="rect">
            <a:avLst/>
          </a:prstGeom>
        </p:spPr>
      </p:pic>
      <p:pic>
        <p:nvPicPr>
          <p:cNvPr id="9" name="图片 8">
            <a:extLst>
              <a:ext uri="{FF2B5EF4-FFF2-40B4-BE49-F238E27FC236}">
                <a16:creationId xmlns:a16="http://schemas.microsoft.com/office/drawing/2014/main" id="{ECE8418D-6112-B7A5-F731-E540BC42D73A}"/>
              </a:ext>
            </a:extLst>
          </p:cNvPr>
          <p:cNvPicPr>
            <a:picLocks noChangeAspect="1"/>
          </p:cNvPicPr>
          <p:nvPr/>
        </p:nvPicPr>
        <p:blipFill>
          <a:blip r:embed="rId4"/>
          <a:stretch>
            <a:fillRect/>
          </a:stretch>
        </p:blipFill>
        <p:spPr>
          <a:xfrm>
            <a:off x="459370" y="2031196"/>
            <a:ext cx="5967456" cy="3300437"/>
          </a:xfrm>
          <a:prstGeom prst="rect">
            <a:avLst/>
          </a:prstGeom>
        </p:spPr>
      </p:pic>
    </p:spTree>
    <p:extLst>
      <p:ext uri="{BB962C8B-B14F-4D97-AF65-F5344CB8AC3E}">
        <p14:creationId xmlns:p14="http://schemas.microsoft.com/office/powerpoint/2010/main" val="2214827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3572104"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界面及图形测试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7" y="840662"/>
            <a:ext cx="2538451" cy="307777"/>
          </a:xfrm>
          <a:prstGeom prst="rect">
            <a:avLst/>
          </a:prstGeom>
          <a:noFill/>
        </p:spPr>
        <p:txBody>
          <a:bodyPr wrap="square" rtlCol="0">
            <a:spAutoFit/>
          </a:bodyPr>
          <a:lstStyle/>
          <a:p>
            <a:pPr algn="dist"/>
            <a:r>
              <a:rPr lang="en-US" altLang="zh-CN" sz="1400" dirty="0"/>
              <a:t>Design   test</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18B316A-372B-15C0-E5DD-7807C83AAEE0}"/>
              </a:ext>
            </a:extLst>
          </p:cNvPr>
          <p:cNvPicPr>
            <a:picLocks noChangeAspect="1"/>
          </p:cNvPicPr>
          <p:nvPr/>
        </p:nvPicPr>
        <p:blipFill rotWithShape="1">
          <a:blip r:embed="rId3"/>
          <a:srcRect l="4953" r="5253"/>
          <a:stretch/>
        </p:blipFill>
        <p:spPr>
          <a:xfrm>
            <a:off x="329578" y="2248348"/>
            <a:ext cx="4869336" cy="3070362"/>
          </a:xfrm>
          <a:prstGeom prst="rect">
            <a:avLst/>
          </a:prstGeom>
        </p:spPr>
      </p:pic>
      <p:pic>
        <p:nvPicPr>
          <p:cNvPr id="10" name="图片 9">
            <a:extLst>
              <a:ext uri="{FF2B5EF4-FFF2-40B4-BE49-F238E27FC236}">
                <a16:creationId xmlns:a16="http://schemas.microsoft.com/office/drawing/2014/main" id="{E00B85CE-9E82-6F7C-8D7F-A8283DEC7B1B}"/>
              </a:ext>
            </a:extLst>
          </p:cNvPr>
          <p:cNvPicPr>
            <a:picLocks noChangeAspect="1"/>
          </p:cNvPicPr>
          <p:nvPr/>
        </p:nvPicPr>
        <p:blipFill>
          <a:blip r:embed="rId4"/>
          <a:stretch>
            <a:fillRect/>
          </a:stretch>
        </p:blipFill>
        <p:spPr>
          <a:xfrm>
            <a:off x="5397158" y="1651514"/>
            <a:ext cx="6636342" cy="4076934"/>
          </a:xfrm>
          <a:prstGeom prst="rect">
            <a:avLst/>
          </a:prstGeom>
        </p:spPr>
      </p:pic>
    </p:spTree>
    <p:extLst>
      <p:ext uri="{BB962C8B-B14F-4D97-AF65-F5344CB8AC3E}">
        <p14:creationId xmlns:p14="http://schemas.microsoft.com/office/powerpoint/2010/main" val="180331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6" y="384117"/>
            <a:ext cx="3572104"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兼容性测试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7" y="840662"/>
            <a:ext cx="2286227" cy="307777"/>
          </a:xfrm>
          <a:prstGeom prst="rect">
            <a:avLst/>
          </a:prstGeom>
          <a:noFill/>
        </p:spPr>
        <p:txBody>
          <a:bodyPr wrap="square" rtlCol="0">
            <a:spAutoFit/>
          </a:bodyPr>
          <a:lstStyle/>
          <a:p>
            <a:pPr algn="dist"/>
            <a:r>
              <a:rPr lang="en-US" altLang="zh-CN" sz="1400" dirty="0"/>
              <a:t>Compatibility Test</a:t>
            </a:r>
            <a:endParaRPr lang="zh-CN" altLang="en-US" sz="1400" dirty="0">
              <a:solidFill>
                <a:schemeClr val="tx1">
                  <a:lumMod val="85000"/>
                  <a:lumOff val="15000"/>
                </a:schemeClr>
              </a:solidFill>
              <a:cs typeface="+mn-ea"/>
              <a:sym typeface="+mn-lt"/>
            </a:endParaRPr>
          </a:p>
        </p:txBody>
      </p:sp>
      <p:cxnSp>
        <p:nvCxnSpPr>
          <p:cNvPr id="6" name="直接连接符 5"/>
          <p:cNvCxnSpPr>
            <a:cxnSpLocks/>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2893269-E4D5-70A2-D6BF-338BA93F21BD}"/>
              </a:ext>
            </a:extLst>
          </p:cNvPr>
          <p:cNvSpPr txBox="1"/>
          <p:nvPr/>
        </p:nvSpPr>
        <p:spPr>
          <a:xfrm>
            <a:off x="904646" y="1247261"/>
            <a:ext cx="10766937" cy="5451621"/>
          </a:xfrm>
          <a:prstGeom prst="rect">
            <a:avLst/>
          </a:prstGeom>
          <a:noFill/>
        </p:spPr>
        <p:txBody>
          <a:bodyPr wrap="square">
            <a:spAutoFit/>
          </a:bodyPr>
          <a:lstStyle/>
          <a:p>
            <a:pPr>
              <a:lnSpc>
                <a:spcPct val="150000"/>
              </a:lnSpc>
            </a:pPr>
            <a:r>
              <a:rPr lang="zh-CN" altLang="en-US" sz="2400" b="1" dirty="0"/>
              <a:t>平台测试</a:t>
            </a:r>
          </a:p>
          <a:p>
            <a:pPr>
              <a:lnSpc>
                <a:spcPct val="150000"/>
              </a:lnSpc>
            </a:pPr>
            <a:r>
              <a:rPr lang="zh-CN" altLang="en-US" dirty="0"/>
              <a:t>在</a:t>
            </a:r>
            <a:r>
              <a:rPr lang="en-US" altLang="zh-CN" dirty="0"/>
              <a:t>Web</a:t>
            </a:r>
            <a:r>
              <a:rPr lang="zh-CN" altLang="en-US" dirty="0"/>
              <a:t>系统发布之前</a:t>
            </a:r>
            <a:r>
              <a:rPr lang="en-US" altLang="zh-CN" dirty="0"/>
              <a:t>,</a:t>
            </a:r>
            <a:r>
              <a:rPr lang="zh-CN" altLang="en-US" dirty="0"/>
              <a:t>需要在各种操作系统下对</a:t>
            </a:r>
            <a:r>
              <a:rPr lang="en-US" altLang="zh-CN" dirty="0"/>
              <a:t>Web</a:t>
            </a:r>
            <a:r>
              <a:rPr lang="zh-CN" altLang="en-US" dirty="0"/>
              <a:t>系统进行兼容性测试。</a:t>
            </a:r>
          </a:p>
          <a:p>
            <a:pPr>
              <a:lnSpc>
                <a:spcPct val="150000"/>
              </a:lnSpc>
            </a:pPr>
            <a:r>
              <a:rPr lang="zh-CN" altLang="en-US" dirty="0"/>
              <a:t>经调查，本系统的使用者使用</a:t>
            </a:r>
            <a:r>
              <a:rPr lang="en-US" altLang="zh-CN" dirty="0"/>
              <a:t>windows</a:t>
            </a:r>
            <a:r>
              <a:rPr lang="zh-CN" altLang="en-US" dirty="0"/>
              <a:t>操作系统和</a:t>
            </a:r>
            <a:r>
              <a:rPr lang="en-US" altLang="zh-CN" dirty="0"/>
              <a:t>Mac</a:t>
            </a:r>
            <a:r>
              <a:rPr lang="zh-CN" altLang="en-US" dirty="0"/>
              <a:t>操作系统，经试验发现本系统在两种平台上均可以正常运行。</a:t>
            </a:r>
          </a:p>
          <a:p>
            <a:pPr>
              <a:lnSpc>
                <a:spcPct val="150000"/>
              </a:lnSpc>
            </a:pPr>
            <a:endParaRPr lang="zh-CN" altLang="en-US" dirty="0"/>
          </a:p>
          <a:p>
            <a:pPr>
              <a:lnSpc>
                <a:spcPct val="150000"/>
              </a:lnSpc>
            </a:pPr>
            <a:r>
              <a:rPr lang="zh-CN" altLang="en-US" sz="2400" b="1" dirty="0"/>
              <a:t>浏览器测试</a:t>
            </a:r>
          </a:p>
          <a:p>
            <a:pPr>
              <a:lnSpc>
                <a:spcPct val="150000"/>
              </a:lnSpc>
            </a:pPr>
            <a:r>
              <a:rPr lang="zh-CN" altLang="en-US" dirty="0"/>
              <a:t>浏览器是</a:t>
            </a:r>
            <a:r>
              <a:rPr lang="en-US" altLang="zh-CN" dirty="0"/>
              <a:t>Web</a:t>
            </a:r>
            <a:r>
              <a:rPr lang="zh-CN" altLang="en-US" dirty="0"/>
              <a:t>客户端</a:t>
            </a:r>
            <a:r>
              <a:rPr lang="en-US" altLang="zh-CN" dirty="0" err="1"/>
              <a:t>ui</a:t>
            </a:r>
            <a:r>
              <a:rPr lang="zh-CN" altLang="en-US" dirty="0"/>
              <a:t>核心的构件，来自不同厂商的浏览器对</a:t>
            </a:r>
            <a:r>
              <a:rPr lang="en-US" altLang="zh-CN" dirty="0"/>
              <a:t>JavaScript</a:t>
            </a:r>
            <a:r>
              <a:rPr lang="zh-CN" altLang="en-US" dirty="0"/>
              <a:t>，</a:t>
            </a:r>
            <a:r>
              <a:rPr lang="en-US" altLang="zh-CN" dirty="0"/>
              <a:t>HTML</a:t>
            </a:r>
            <a:r>
              <a:rPr lang="zh-CN" altLang="en-US" dirty="0"/>
              <a:t>规格有不同的支持。经过测试，本系统在不同浏览器的常见版本下均可以正常工作。</a:t>
            </a:r>
          </a:p>
          <a:p>
            <a:pPr>
              <a:lnSpc>
                <a:spcPct val="150000"/>
              </a:lnSpc>
            </a:pPr>
            <a:endParaRPr lang="zh-CN" altLang="en-US" dirty="0"/>
          </a:p>
          <a:p>
            <a:pPr>
              <a:lnSpc>
                <a:spcPct val="150000"/>
              </a:lnSpc>
            </a:pPr>
            <a:r>
              <a:rPr lang="zh-CN" altLang="en-US" sz="2400" b="1" dirty="0"/>
              <a:t>分辨率测试</a:t>
            </a:r>
          </a:p>
          <a:p>
            <a:pPr>
              <a:lnSpc>
                <a:spcPct val="150000"/>
              </a:lnSpc>
            </a:pPr>
            <a:r>
              <a:rPr lang="zh-CN" altLang="en-US" dirty="0"/>
              <a:t>经测试，页面版式在</a:t>
            </a:r>
            <a:r>
              <a:rPr lang="en-US" altLang="zh-CN" dirty="0"/>
              <a:t>640x400</a:t>
            </a:r>
            <a:r>
              <a:rPr lang="zh-CN" altLang="en-US" dirty="0"/>
              <a:t>，</a:t>
            </a:r>
            <a:r>
              <a:rPr lang="en-US" altLang="zh-CN" dirty="0"/>
              <a:t>600x800</a:t>
            </a:r>
            <a:r>
              <a:rPr lang="zh-CN" altLang="en-US" dirty="0"/>
              <a:t>，</a:t>
            </a:r>
            <a:r>
              <a:rPr lang="en-US" altLang="zh-CN" dirty="0"/>
              <a:t>1024x768</a:t>
            </a:r>
            <a:r>
              <a:rPr lang="zh-CN" altLang="en-US" dirty="0"/>
              <a:t>的分辨率模式下均显示正常，字体正常，文本和图片也对齐。</a:t>
            </a:r>
          </a:p>
        </p:txBody>
      </p:sp>
    </p:spTree>
    <p:extLst>
      <p:ext uri="{BB962C8B-B14F-4D97-AF65-F5344CB8AC3E}">
        <p14:creationId xmlns:p14="http://schemas.microsoft.com/office/powerpoint/2010/main" val="98895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3297072" y="2357396"/>
            <a:ext cx="5895482" cy="1107996"/>
          </a:xfrm>
          <a:prstGeom prst="rect">
            <a:avLst/>
          </a:prstGeom>
          <a:noFill/>
        </p:spPr>
        <p:txBody>
          <a:bodyPr wrap="square" rtlCol="0">
            <a:spAutoFit/>
          </a:bodyPr>
          <a:lstStyle/>
          <a:p>
            <a:pPr algn="dist"/>
            <a:r>
              <a:rPr lang="zh-CN" altLang="en-US" sz="6600" b="1" dirty="0">
                <a:solidFill>
                  <a:srgbClr val="1C4885"/>
                </a:solidFill>
                <a:latin typeface="华文中宋" panose="02010600040101010101" pitchFamily="2" charset="-122"/>
                <a:ea typeface="华文中宋" panose="02010600040101010101" pitchFamily="2" charset="-122"/>
                <a:cs typeface="+mn-ea"/>
                <a:sym typeface="+mn-lt"/>
              </a:rPr>
              <a:t>感谢聆听！</a:t>
            </a:r>
          </a:p>
        </p:txBody>
      </p:sp>
      <p:cxnSp>
        <p:nvCxnSpPr>
          <p:cNvPr id="11" name="直接连接符 10"/>
          <p:cNvCxnSpPr/>
          <p:nvPr/>
        </p:nvCxnSpPr>
        <p:spPr>
          <a:xfrm>
            <a:off x="5401597" y="3738717"/>
            <a:ext cx="13888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56E84670-A780-4AC0-8C90-6FB3A365C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grpSp>
        <p:nvGrpSpPr>
          <p:cNvPr id="10" name="组合 9">
            <a:extLst>
              <a:ext uri="{FF2B5EF4-FFF2-40B4-BE49-F238E27FC236}">
                <a16:creationId xmlns:a16="http://schemas.microsoft.com/office/drawing/2014/main" id="{83CC6433-7E0B-43C0-A66F-C7497327B135}"/>
              </a:ext>
            </a:extLst>
          </p:cNvPr>
          <p:cNvGrpSpPr/>
          <p:nvPr/>
        </p:nvGrpSpPr>
        <p:grpSpPr>
          <a:xfrm>
            <a:off x="3760739" y="4059285"/>
            <a:ext cx="5431815" cy="414193"/>
            <a:chOff x="5188328" y="5854388"/>
            <a:chExt cx="4293861" cy="417761"/>
          </a:xfrm>
        </p:grpSpPr>
        <p:sp>
          <p:nvSpPr>
            <p:cNvPr id="12" name="文本框 11">
              <a:extLst>
                <a:ext uri="{FF2B5EF4-FFF2-40B4-BE49-F238E27FC236}">
                  <a16:creationId xmlns:a16="http://schemas.microsoft.com/office/drawing/2014/main" id="{0A8D19CE-9BBA-4DAE-8C53-16435987982E}"/>
                </a:ext>
              </a:extLst>
            </p:cNvPr>
            <p:cNvSpPr txBox="1"/>
            <p:nvPr/>
          </p:nvSpPr>
          <p:spPr>
            <a:xfrm>
              <a:off x="6921776" y="5854388"/>
              <a:ext cx="2560413" cy="403557"/>
            </a:xfrm>
            <a:prstGeom prst="rect">
              <a:avLst/>
            </a:prstGeom>
            <a:noFill/>
          </p:spPr>
          <p:txBody>
            <a:bodyPr wrap="square" rtlCol="0">
              <a:spAutoFit/>
            </a:bodyPr>
            <a:lstStyle/>
            <a:p>
              <a:r>
                <a:rPr lang="zh-CN" altLang="en-US" sz="2000" dirty="0">
                  <a:solidFill>
                    <a:srgbClr val="A2A2A2"/>
                  </a:solidFill>
                  <a:latin typeface="微软雅黑" panose="020B0503020204020204" pitchFamily="34" charset="-122"/>
                  <a:ea typeface="微软雅黑" panose="020B0503020204020204" pitchFamily="34" charset="-122"/>
                </a:rPr>
                <a:t> 小组成员：李文妍  </a:t>
              </a:r>
              <a:r>
                <a:rPr lang="zh-CN" altLang="en-US" sz="2000" dirty="0">
                  <a:solidFill>
                    <a:srgbClr val="A2A2A2"/>
                  </a:solidFill>
                  <a:latin typeface="微软雅黑" panose="020B0503020204020204" pitchFamily="34" charset="-122"/>
                </a:rPr>
                <a:t>杨晶</a:t>
              </a:r>
              <a:endParaRPr lang="en-US" altLang="zh-CN" sz="2000" dirty="0">
                <a:solidFill>
                  <a:srgbClr val="A2A2A2"/>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83DCDAA-B447-4863-A37D-576D598EA5AA}"/>
                </a:ext>
              </a:extLst>
            </p:cNvPr>
            <p:cNvSpPr/>
            <p:nvPr/>
          </p:nvSpPr>
          <p:spPr>
            <a:xfrm>
              <a:off x="5188328" y="5869932"/>
              <a:ext cx="2468881" cy="402217"/>
            </a:xfrm>
            <a:prstGeom prst="rect">
              <a:avLst/>
            </a:prstGeom>
          </p:spPr>
          <p:txBody>
            <a:bodyPr wrap="square">
              <a:spAutoFit/>
            </a:bodyPr>
            <a:lstStyle/>
            <a:p>
              <a:pPr algn="l"/>
              <a:endParaRPr lang="zh-CN" altLang="en-US" sz="2000" dirty="0">
                <a:solidFill>
                  <a:srgbClr val="A2A2A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708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529" y="366071"/>
            <a:ext cx="2839450" cy="523220"/>
          </a:xfrm>
          <a:prstGeom prst="rect">
            <a:avLst/>
          </a:prstGeom>
          <a:noFill/>
        </p:spPr>
        <p:txBody>
          <a:bodyPr wrap="square" rtlCol="0">
            <a:spAutoFit/>
          </a:bodyPr>
          <a:lstStyle/>
          <a:p>
            <a:pPr algn="ctr"/>
            <a:r>
              <a:rPr lang="zh-CN" altLang="en-US" sz="2800" dirty="0">
                <a:solidFill>
                  <a:schemeClr val="tx1">
                    <a:lumMod val="85000"/>
                    <a:lumOff val="15000"/>
                  </a:schemeClr>
                </a:solidFill>
                <a:cs typeface="+mn-ea"/>
                <a:sym typeface="+mn-lt"/>
              </a:rPr>
              <a:t>项目架构</a:t>
            </a:r>
          </a:p>
        </p:txBody>
      </p:sp>
      <p:sp>
        <p:nvSpPr>
          <p:cNvPr id="5" name="文本框 4"/>
          <p:cNvSpPr txBox="1"/>
          <p:nvPr/>
        </p:nvSpPr>
        <p:spPr>
          <a:xfrm>
            <a:off x="904649" y="840662"/>
            <a:ext cx="3121165"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PROJECT LAYERS</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DE82020F-1E04-4BDB-8D34-C40D7F315369}"/>
              </a:ext>
            </a:extLst>
          </p:cNvPr>
          <p:cNvPicPr>
            <a:picLocks noChangeAspect="1"/>
          </p:cNvPicPr>
          <p:nvPr/>
        </p:nvPicPr>
        <p:blipFill>
          <a:blip r:embed="rId4"/>
          <a:stretch>
            <a:fillRect/>
          </a:stretch>
        </p:blipFill>
        <p:spPr>
          <a:xfrm>
            <a:off x="7364985" y="-25874"/>
            <a:ext cx="3433146" cy="6858000"/>
          </a:xfrm>
          <a:prstGeom prst="rect">
            <a:avLst/>
          </a:prstGeom>
        </p:spPr>
      </p:pic>
      <p:sp>
        <p:nvSpPr>
          <p:cNvPr id="11" name="矩形 10">
            <a:extLst>
              <a:ext uri="{FF2B5EF4-FFF2-40B4-BE49-F238E27FC236}">
                <a16:creationId xmlns:a16="http://schemas.microsoft.com/office/drawing/2014/main" id="{1AC65696-4C38-45F8-B358-335F4AAB7FCE}"/>
              </a:ext>
            </a:extLst>
          </p:cNvPr>
          <p:cNvSpPr/>
          <p:nvPr/>
        </p:nvSpPr>
        <p:spPr>
          <a:xfrm>
            <a:off x="0" y="2776833"/>
            <a:ext cx="7080456" cy="1770097"/>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625CEF82-0EF1-46EA-8B2E-6A92EFF5D711}"/>
              </a:ext>
            </a:extLst>
          </p:cNvPr>
          <p:cNvSpPr txBox="1"/>
          <p:nvPr/>
        </p:nvSpPr>
        <p:spPr>
          <a:xfrm>
            <a:off x="284529" y="3035981"/>
            <a:ext cx="6360374" cy="1323439"/>
          </a:xfrm>
          <a:prstGeom prst="rect">
            <a:avLst/>
          </a:prstGeom>
          <a:noFill/>
        </p:spPr>
        <p:txBody>
          <a:bodyPr wrap="square" rtlCol="0">
            <a:spAutoFit/>
          </a:bodyPr>
          <a:lstStyle/>
          <a:p>
            <a:pPr algn="just"/>
            <a:r>
              <a:rPr lang="zh-CN" altLang="en-US" sz="2000" dirty="0">
                <a:solidFill>
                  <a:schemeClr val="bg1"/>
                </a:solidFill>
                <a:cs typeface="+mn-ea"/>
                <a:sym typeface="+mn-lt"/>
              </a:rPr>
              <a:t>本项目服务器端设计以实现各模块间的低耦合及模块内部的高内聚为导向，分为四个层 ：应用层（</a:t>
            </a:r>
            <a:r>
              <a:rPr lang="en-US" altLang="zh-CN" sz="2000" dirty="0" err="1">
                <a:solidFill>
                  <a:schemeClr val="bg1"/>
                </a:solidFill>
                <a:cs typeface="+mn-ea"/>
                <a:sym typeface="+mn-lt"/>
              </a:rPr>
              <a:t>ApplicationLayer</a:t>
            </a:r>
            <a:r>
              <a:rPr lang="zh-CN" altLang="en-US" sz="2000" dirty="0">
                <a:solidFill>
                  <a:schemeClr val="bg1"/>
                </a:solidFill>
                <a:cs typeface="+mn-ea"/>
                <a:sym typeface="+mn-lt"/>
              </a:rPr>
              <a:t>）、业务层（</a:t>
            </a:r>
            <a:r>
              <a:rPr lang="en-US" altLang="zh-CN" sz="2000" dirty="0" err="1">
                <a:solidFill>
                  <a:schemeClr val="bg1"/>
                </a:solidFill>
                <a:cs typeface="+mn-ea"/>
                <a:sym typeface="+mn-lt"/>
              </a:rPr>
              <a:t>ServiceLayer</a:t>
            </a:r>
            <a:r>
              <a:rPr lang="zh-CN" altLang="en-US" sz="2000" dirty="0">
                <a:solidFill>
                  <a:schemeClr val="bg1"/>
                </a:solidFill>
                <a:cs typeface="+mn-ea"/>
                <a:sym typeface="+mn-lt"/>
              </a:rPr>
              <a:t>）、数据层（</a:t>
            </a:r>
            <a:r>
              <a:rPr lang="en-US" altLang="zh-CN" sz="2000" dirty="0" err="1">
                <a:solidFill>
                  <a:schemeClr val="bg1"/>
                </a:solidFill>
                <a:cs typeface="+mn-ea"/>
                <a:sym typeface="+mn-lt"/>
              </a:rPr>
              <a:t>DataLayer</a:t>
            </a:r>
            <a:r>
              <a:rPr lang="zh-CN" altLang="en-US" sz="2000" dirty="0">
                <a:solidFill>
                  <a:schemeClr val="bg1"/>
                </a:solidFill>
                <a:cs typeface="+mn-ea"/>
                <a:sym typeface="+mn-lt"/>
              </a:rPr>
              <a:t>）以及服务层（</a:t>
            </a:r>
            <a:r>
              <a:rPr lang="en-US" altLang="zh-CN" sz="2000" dirty="0" err="1">
                <a:solidFill>
                  <a:schemeClr val="bg1"/>
                </a:solidFill>
                <a:cs typeface="+mn-ea"/>
                <a:sym typeface="+mn-lt"/>
              </a:rPr>
              <a:t>ServerLayer</a:t>
            </a:r>
            <a:r>
              <a:rPr lang="zh-CN" altLang="en-US" sz="2000" dirty="0">
                <a:solidFill>
                  <a:schemeClr val="bg1"/>
                </a:solidFill>
                <a:cs typeface="+mn-ea"/>
                <a:sym typeface="+mn-lt"/>
              </a:rPr>
              <a:t>）</a:t>
            </a:r>
          </a:p>
        </p:txBody>
      </p:sp>
      <p:pic>
        <p:nvPicPr>
          <p:cNvPr id="25" name="图片 24">
            <a:extLst>
              <a:ext uri="{FF2B5EF4-FFF2-40B4-BE49-F238E27FC236}">
                <a16:creationId xmlns:a16="http://schemas.microsoft.com/office/drawing/2014/main" id="{B0B01F94-A4DA-42CC-8637-86F448EBA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699" y="293961"/>
            <a:ext cx="955775" cy="958728"/>
          </a:xfrm>
          <a:prstGeom prst="rect">
            <a:avLst/>
          </a:prstGeom>
        </p:spPr>
      </p:pic>
    </p:spTree>
    <p:custDataLst>
      <p:tags r:id="rId1"/>
    </p:custDataLst>
    <p:extLst>
      <p:ext uri="{BB962C8B-B14F-4D97-AF65-F5344CB8AC3E}">
        <p14:creationId xmlns:p14="http://schemas.microsoft.com/office/powerpoint/2010/main" val="3527469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9" y="386683"/>
            <a:ext cx="3283972"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原型展示</a:t>
            </a:r>
          </a:p>
        </p:txBody>
      </p:sp>
      <p:sp>
        <p:nvSpPr>
          <p:cNvPr id="5" name="文本框 4"/>
          <p:cNvSpPr txBox="1"/>
          <p:nvPr/>
        </p:nvSpPr>
        <p:spPr>
          <a:xfrm>
            <a:off x="904650" y="840662"/>
            <a:ext cx="2154140"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Prototype</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D87F9E4C-7221-4B60-9232-1585E2DF0D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1576" y="515186"/>
            <a:ext cx="955775" cy="958728"/>
          </a:xfrm>
          <a:prstGeom prst="rect">
            <a:avLst/>
          </a:prstGeom>
        </p:spPr>
      </p:pic>
      <p:grpSp>
        <p:nvGrpSpPr>
          <p:cNvPr id="41" name="组合 40">
            <a:extLst>
              <a:ext uri="{FF2B5EF4-FFF2-40B4-BE49-F238E27FC236}">
                <a16:creationId xmlns:a16="http://schemas.microsoft.com/office/drawing/2014/main" id="{8C72259F-EE72-41BF-9686-867F98A07530}"/>
              </a:ext>
            </a:extLst>
          </p:cNvPr>
          <p:cNvGrpSpPr/>
          <p:nvPr/>
        </p:nvGrpSpPr>
        <p:grpSpPr>
          <a:xfrm>
            <a:off x="684508" y="869991"/>
            <a:ext cx="11269718" cy="5308487"/>
            <a:chOff x="853705" y="887569"/>
            <a:chExt cx="11269718" cy="5308487"/>
          </a:xfrm>
        </p:grpSpPr>
        <p:grpSp>
          <p:nvGrpSpPr>
            <p:cNvPr id="42" name="#10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FD3CA6C-FE42-497D-A69C-C25B628FAD23}"/>
                </a:ext>
              </a:extLst>
            </p:cNvPr>
            <p:cNvGrpSpPr>
              <a:grpSpLocks noChangeAspect="1"/>
            </p:cNvGrpSpPr>
            <p:nvPr>
              <p:custDataLst>
                <p:tags r:id="rId1"/>
              </p:custDataLst>
            </p:nvPr>
          </p:nvGrpSpPr>
          <p:grpSpPr>
            <a:xfrm>
              <a:off x="4135543" y="887569"/>
              <a:ext cx="5395110" cy="4573144"/>
              <a:chOff x="4032512" y="675068"/>
              <a:chExt cx="5395110" cy="4573144"/>
            </a:xfrm>
          </p:grpSpPr>
          <p:sp>
            <p:nvSpPr>
              <p:cNvPr id="51" name="iSļíḓe">
                <a:extLst>
                  <a:ext uri="{FF2B5EF4-FFF2-40B4-BE49-F238E27FC236}">
                    <a16:creationId xmlns:a16="http://schemas.microsoft.com/office/drawing/2014/main" id="{D2824812-E118-427A-9667-A7454C511240}"/>
                  </a:ext>
                </a:extLst>
              </p:cNvPr>
              <p:cNvSpPr/>
              <p:nvPr/>
            </p:nvSpPr>
            <p:spPr>
              <a:xfrm>
                <a:off x="4413806" y="2110475"/>
                <a:ext cx="2958832" cy="2817934"/>
              </a:xfrm>
              <a:prstGeom prst="pentagon">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2" name="íŝḻiḍe">
                <a:extLst>
                  <a:ext uri="{FF2B5EF4-FFF2-40B4-BE49-F238E27FC236}">
                    <a16:creationId xmlns:a16="http://schemas.microsoft.com/office/drawing/2014/main" id="{0539F282-A0B9-4F1E-A3BB-6070E8FD767F}"/>
                  </a:ext>
                </a:extLst>
              </p:cNvPr>
              <p:cNvSpPr txBox="1"/>
              <p:nvPr/>
            </p:nvSpPr>
            <p:spPr bwMode="auto">
              <a:xfrm>
                <a:off x="4985649" y="3493271"/>
                <a:ext cx="1923604" cy="384721"/>
              </a:xfrm>
              <a:prstGeom prst="rect">
                <a:avLst/>
              </a:prstGeom>
              <a:noFill/>
              <a:scene3d>
                <a:camera prst="orthographicFront">
                  <a:rot lat="0" lon="0" rev="0"/>
                </a:camera>
                <a:lightRig rig="threePt" dir="t"/>
              </a:scene3d>
              <a:sp3d prstMaterial="matte">
                <a:bevelT w="1270" h="1270"/>
              </a:sp3d>
            </p:spPr>
            <p:txBody>
              <a:bodyPr wrap="square" lIns="91440" tIns="45720" rIns="91440" bIns="45720" anchor="ctr">
                <a:noAutofit/>
                <a:sp3d/>
              </a:bodyPr>
              <a:lstStyle/>
              <a:p>
                <a:pPr algn="ctr">
                  <a:defRPr/>
                </a:pPr>
                <a:r>
                  <a:rPr lang="zh-CN" altLang="en-US" sz="2800" b="1" dirty="0"/>
                  <a:t>界面设计</a:t>
                </a:r>
              </a:p>
            </p:txBody>
          </p:sp>
          <p:grpSp>
            <p:nvGrpSpPr>
              <p:cNvPr id="53" name="ïś1íḓe">
                <a:extLst>
                  <a:ext uri="{FF2B5EF4-FFF2-40B4-BE49-F238E27FC236}">
                    <a16:creationId xmlns:a16="http://schemas.microsoft.com/office/drawing/2014/main" id="{DA26AFA1-CFB8-454E-A535-65FCEB72A0F2}"/>
                  </a:ext>
                </a:extLst>
              </p:cNvPr>
              <p:cNvGrpSpPr/>
              <p:nvPr/>
            </p:nvGrpSpPr>
            <p:grpSpPr>
              <a:xfrm>
                <a:off x="6901334" y="2781100"/>
                <a:ext cx="792088" cy="744630"/>
                <a:chOff x="8847996" y="741002"/>
                <a:chExt cx="612068" cy="575396"/>
              </a:xfrm>
            </p:grpSpPr>
            <p:sp>
              <p:nvSpPr>
                <p:cNvPr id="69" name="ïSḻïdé">
                  <a:extLst>
                    <a:ext uri="{FF2B5EF4-FFF2-40B4-BE49-F238E27FC236}">
                      <a16:creationId xmlns:a16="http://schemas.microsoft.com/office/drawing/2014/main" id="{399EEE94-B073-4E07-99ED-4E4003D2327A}"/>
                    </a:ext>
                  </a:extLst>
                </p:cNvPr>
                <p:cNvSpPr/>
                <p:nvPr/>
              </p:nvSpPr>
              <p:spPr>
                <a:xfrm>
                  <a:off x="8847996" y="741002"/>
                  <a:ext cx="612068" cy="575396"/>
                </a:xfrm>
                <a:prstGeom prst="heptagon">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0" name="íṩlîdé">
                  <a:extLst>
                    <a:ext uri="{FF2B5EF4-FFF2-40B4-BE49-F238E27FC236}">
                      <a16:creationId xmlns:a16="http://schemas.microsoft.com/office/drawing/2014/main" id="{A1E08C66-54BD-4C2F-A635-0F891F29A30B}"/>
                    </a:ext>
                  </a:extLst>
                </p:cNvPr>
                <p:cNvSpPr/>
                <p:nvPr/>
              </p:nvSpPr>
              <p:spPr bwMode="auto">
                <a:xfrm>
                  <a:off x="8941934" y="816604"/>
                  <a:ext cx="424192" cy="42419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wrap="square" lIns="91440" tIns="45720" rIns="91440" bIns="45720" anchor="ctr">
                  <a:normAutofit/>
                </a:bodyPr>
                <a:lstStyle/>
                <a:p>
                  <a:pPr algn="ctr"/>
                  <a:endParaRPr/>
                </a:p>
              </p:txBody>
            </p:sp>
          </p:grpSp>
          <p:grpSp>
            <p:nvGrpSpPr>
              <p:cNvPr id="54" name="isļîḑé">
                <a:extLst>
                  <a:ext uri="{FF2B5EF4-FFF2-40B4-BE49-F238E27FC236}">
                    <a16:creationId xmlns:a16="http://schemas.microsoft.com/office/drawing/2014/main" id="{F8529E41-94C9-4C5B-9CA9-43CBF388458F}"/>
                  </a:ext>
                </a:extLst>
              </p:cNvPr>
              <p:cNvGrpSpPr/>
              <p:nvPr/>
            </p:nvGrpSpPr>
            <p:grpSpPr>
              <a:xfrm>
                <a:off x="5591944" y="1844824"/>
                <a:ext cx="792088" cy="744630"/>
                <a:chOff x="2459596" y="741002"/>
                <a:chExt cx="612068" cy="575396"/>
              </a:xfrm>
            </p:grpSpPr>
            <p:sp>
              <p:nvSpPr>
                <p:cNvPr id="67" name="ïṡļiḍè">
                  <a:extLst>
                    <a:ext uri="{FF2B5EF4-FFF2-40B4-BE49-F238E27FC236}">
                      <a16:creationId xmlns:a16="http://schemas.microsoft.com/office/drawing/2014/main" id="{093479C0-83F3-4BF6-AB12-B8EF6B4844BF}"/>
                    </a:ext>
                  </a:extLst>
                </p:cNvPr>
                <p:cNvSpPr/>
                <p:nvPr/>
              </p:nvSpPr>
              <p:spPr>
                <a:xfrm>
                  <a:off x="2459596" y="741002"/>
                  <a:ext cx="612068" cy="575396"/>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8" name="îSḷídê">
                  <a:extLst>
                    <a:ext uri="{FF2B5EF4-FFF2-40B4-BE49-F238E27FC236}">
                      <a16:creationId xmlns:a16="http://schemas.microsoft.com/office/drawing/2014/main" id="{43D19DD9-7066-4812-AE99-A849B389C785}"/>
                    </a:ext>
                  </a:extLst>
                </p:cNvPr>
                <p:cNvSpPr/>
                <p:nvPr/>
              </p:nvSpPr>
              <p:spPr bwMode="auto">
                <a:xfrm>
                  <a:off x="2553534" y="816604"/>
                  <a:ext cx="424192" cy="42419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wrap="square" lIns="91440" tIns="45720" rIns="91440" bIns="45720" anchor="ctr">
                  <a:normAutofit/>
                </a:bodyPr>
                <a:lstStyle/>
                <a:p>
                  <a:pPr algn="ctr"/>
                  <a:endParaRPr/>
                </a:p>
              </p:txBody>
            </p:sp>
          </p:grpSp>
          <p:grpSp>
            <p:nvGrpSpPr>
              <p:cNvPr id="55" name="îs1íḍè">
                <a:extLst>
                  <a:ext uri="{FF2B5EF4-FFF2-40B4-BE49-F238E27FC236}">
                    <a16:creationId xmlns:a16="http://schemas.microsoft.com/office/drawing/2014/main" id="{42278B8A-0C89-485F-AE2E-D59A17AD8F85}"/>
                  </a:ext>
                </a:extLst>
              </p:cNvPr>
              <p:cNvGrpSpPr/>
              <p:nvPr/>
            </p:nvGrpSpPr>
            <p:grpSpPr>
              <a:xfrm>
                <a:off x="4032512" y="2781100"/>
                <a:ext cx="792088" cy="744630"/>
                <a:chOff x="5653796" y="741002"/>
                <a:chExt cx="612068" cy="575396"/>
              </a:xfrm>
            </p:grpSpPr>
            <p:sp>
              <p:nvSpPr>
                <p:cNvPr id="65" name="íš1îḓè">
                  <a:extLst>
                    <a:ext uri="{FF2B5EF4-FFF2-40B4-BE49-F238E27FC236}">
                      <a16:creationId xmlns:a16="http://schemas.microsoft.com/office/drawing/2014/main" id="{97ECA423-49EC-4D9D-A887-66B25B5AB221}"/>
                    </a:ext>
                  </a:extLst>
                </p:cNvPr>
                <p:cNvSpPr/>
                <p:nvPr/>
              </p:nvSpPr>
              <p:spPr>
                <a:xfrm>
                  <a:off x="5653796" y="741002"/>
                  <a:ext cx="612068" cy="575396"/>
                </a:xfrm>
                <a:prstGeom prst="heptagon">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6" name="ïSḻîḋè">
                  <a:extLst>
                    <a:ext uri="{FF2B5EF4-FFF2-40B4-BE49-F238E27FC236}">
                      <a16:creationId xmlns:a16="http://schemas.microsoft.com/office/drawing/2014/main" id="{69E996D6-4CA2-4D8E-83A2-E90FF819A09F}"/>
                    </a:ext>
                  </a:extLst>
                </p:cNvPr>
                <p:cNvSpPr/>
                <p:nvPr/>
              </p:nvSpPr>
              <p:spPr bwMode="auto">
                <a:xfrm>
                  <a:off x="5747734" y="816604"/>
                  <a:ext cx="424192" cy="424192"/>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wrap="square" lIns="91440" tIns="45720" rIns="91440" bIns="45720" anchor="ctr">
                  <a:normAutofit/>
                </a:bodyPr>
                <a:lstStyle/>
                <a:p>
                  <a:pPr algn="ctr"/>
                  <a:endParaRPr/>
                </a:p>
              </p:txBody>
            </p:sp>
          </p:grpSp>
          <p:grpSp>
            <p:nvGrpSpPr>
              <p:cNvPr id="56" name="îṧľíḍé">
                <a:extLst>
                  <a:ext uri="{FF2B5EF4-FFF2-40B4-BE49-F238E27FC236}">
                    <a16:creationId xmlns:a16="http://schemas.microsoft.com/office/drawing/2014/main" id="{E220F008-B27C-42C1-8F94-6CEE899D02F0}"/>
                  </a:ext>
                </a:extLst>
              </p:cNvPr>
              <p:cNvGrpSpPr/>
              <p:nvPr/>
            </p:nvGrpSpPr>
            <p:grpSpPr>
              <a:xfrm>
                <a:off x="6505290" y="4470805"/>
                <a:ext cx="792088" cy="744630"/>
                <a:chOff x="2459596" y="1536260"/>
                <a:chExt cx="612068" cy="575396"/>
              </a:xfrm>
            </p:grpSpPr>
            <p:sp>
              <p:nvSpPr>
                <p:cNvPr id="63" name="îṡḷîḓê">
                  <a:extLst>
                    <a:ext uri="{FF2B5EF4-FFF2-40B4-BE49-F238E27FC236}">
                      <a16:creationId xmlns:a16="http://schemas.microsoft.com/office/drawing/2014/main" id="{0D93A3CF-AC2C-44E0-89BD-8CF65318A495}"/>
                    </a:ext>
                  </a:extLst>
                </p:cNvPr>
                <p:cNvSpPr/>
                <p:nvPr/>
              </p:nvSpPr>
              <p:spPr>
                <a:xfrm>
                  <a:off x="2459596" y="1536260"/>
                  <a:ext cx="612068" cy="575396"/>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4" name="îṥḻiḍè">
                  <a:extLst>
                    <a:ext uri="{FF2B5EF4-FFF2-40B4-BE49-F238E27FC236}">
                      <a16:creationId xmlns:a16="http://schemas.microsoft.com/office/drawing/2014/main" id="{63FDE878-1B3B-4D0F-9094-19C1DB3C6338}"/>
                    </a:ext>
                  </a:extLst>
                </p:cNvPr>
                <p:cNvSpPr/>
                <p:nvPr/>
              </p:nvSpPr>
              <p:spPr bwMode="auto">
                <a:xfrm>
                  <a:off x="2553534" y="1611862"/>
                  <a:ext cx="424192" cy="42419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wrap="square" lIns="91440" tIns="45720" rIns="91440" bIns="45720" anchor="ctr">
                  <a:normAutofit/>
                </a:bodyPr>
                <a:lstStyle/>
                <a:p>
                  <a:pPr algn="ctr"/>
                  <a:endParaRPr/>
                </a:p>
              </p:txBody>
            </p:sp>
          </p:grpSp>
          <p:grpSp>
            <p:nvGrpSpPr>
              <p:cNvPr id="57" name="išļïḑè">
                <a:extLst>
                  <a:ext uri="{FF2B5EF4-FFF2-40B4-BE49-F238E27FC236}">
                    <a16:creationId xmlns:a16="http://schemas.microsoft.com/office/drawing/2014/main" id="{096A5E9C-268D-4E5A-8011-76306E6018A2}"/>
                  </a:ext>
                </a:extLst>
              </p:cNvPr>
              <p:cNvGrpSpPr/>
              <p:nvPr/>
            </p:nvGrpSpPr>
            <p:grpSpPr>
              <a:xfrm>
                <a:off x="4641093" y="4503582"/>
                <a:ext cx="792088" cy="744630"/>
                <a:chOff x="5653796" y="1536260"/>
                <a:chExt cx="612068" cy="575396"/>
              </a:xfrm>
            </p:grpSpPr>
            <p:sp>
              <p:nvSpPr>
                <p:cNvPr id="61" name="îṡlîḓè">
                  <a:extLst>
                    <a:ext uri="{FF2B5EF4-FFF2-40B4-BE49-F238E27FC236}">
                      <a16:creationId xmlns:a16="http://schemas.microsoft.com/office/drawing/2014/main" id="{4158C619-F1F9-4ED2-A8E0-AA7E79551CE8}"/>
                    </a:ext>
                  </a:extLst>
                </p:cNvPr>
                <p:cNvSpPr/>
                <p:nvPr/>
              </p:nvSpPr>
              <p:spPr>
                <a:xfrm>
                  <a:off x="5653796" y="1536260"/>
                  <a:ext cx="612068" cy="575396"/>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2" name="íṡ1iḍe">
                  <a:extLst>
                    <a:ext uri="{FF2B5EF4-FFF2-40B4-BE49-F238E27FC236}">
                      <a16:creationId xmlns:a16="http://schemas.microsoft.com/office/drawing/2014/main" id="{27A583B5-4E30-4B1A-ABBB-282B16AD9A9A}"/>
                    </a:ext>
                  </a:extLst>
                </p:cNvPr>
                <p:cNvSpPr/>
                <p:nvPr/>
              </p:nvSpPr>
              <p:spPr bwMode="auto">
                <a:xfrm>
                  <a:off x="5747734" y="1611862"/>
                  <a:ext cx="424192" cy="42419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wrap="square" lIns="91440" tIns="45720" rIns="91440" bIns="45720" anchor="ctr">
                  <a:normAutofit/>
                </a:bodyPr>
                <a:lstStyle/>
                <a:p>
                  <a:pPr algn="ctr"/>
                  <a:endParaRPr/>
                </a:p>
              </p:txBody>
            </p:sp>
          </p:grpSp>
          <p:grpSp>
            <p:nvGrpSpPr>
              <p:cNvPr id="58" name="ïṡḻíḋê">
                <a:extLst>
                  <a:ext uri="{FF2B5EF4-FFF2-40B4-BE49-F238E27FC236}">
                    <a16:creationId xmlns:a16="http://schemas.microsoft.com/office/drawing/2014/main" id="{68259B72-3DC4-4423-9F52-51B0DD003B16}"/>
                  </a:ext>
                </a:extLst>
              </p:cNvPr>
              <p:cNvGrpSpPr/>
              <p:nvPr/>
            </p:nvGrpSpPr>
            <p:grpSpPr>
              <a:xfrm>
                <a:off x="5276978" y="675068"/>
                <a:ext cx="4150644" cy="1175855"/>
                <a:chOff x="501048" y="1633561"/>
                <a:chExt cx="3833420" cy="1175855"/>
              </a:xfrm>
            </p:grpSpPr>
            <p:sp>
              <p:nvSpPr>
                <p:cNvPr id="59" name="iṥḷíďe">
                  <a:extLst>
                    <a:ext uri="{FF2B5EF4-FFF2-40B4-BE49-F238E27FC236}">
                      <a16:creationId xmlns:a16="http://schemas.microsoft.com/office/drawing/2014/main" id="{D4959B96-FC85-4D9E-B5EF-EA9FF6B828C5}"/>
                    </a:ext>
                  </a:extLst>
                </p:cNvPr>
                <p:cNvSpPr txBox="1"/>
                <p:nvPr/>
              </p:nvSpPr>
              <p:spPr bwMode="auto">
                <a:xfrm>
                  <a:off x="1253927" y="1633561"/>
                  <a:ext cx="2327662" cy="215444"/>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lgn="ctr"/>
                  <a:r>
                    <a:rPr lang="zh-CN" altLang="en-US" sz="2400" b="1" dirty="0"/>
                    <a:t>主页</a:t>
                  </a:r>
                </a:p>
              </p:txBody>
            </p:sp>
            <p:sp>
              <p:nvSpPr>
                <p:cNvPr id="60" name="ïŝ1iḓè">
                  <a:extLst>
                    <a:ext uri="{FF2B5EF4-FFF2-40B4-BE49-F238E27FC236}">
                      <a16:creationId xmlns:a16="http://schemas.microsoft.com/office/drawing/2014/main" id="{6DAF9274-8519-430D-8AC7-8187FFBE2057}"/>
                    </a:ext>
                  </a:extLst>
                </p:cNvPr>
                <p:cNvSpPr txBox="1"/>
                <p:nvPr/>
              </p:nvSpPr>
              <p:spPr bwMode="auto">
                <a:xfrm>
                  <a:off x="501048" y="1986349"/>
                  <a:ext cx="3833420" cy="823067"/>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gn="ctr">
                    <a:lnSpc>
                      <a:spcPct val="150000"/>
                    </a:lnSpc>
                  </a:pPr>
                  <a:r>
                    <a:rPr lang="en-US" altLang="zh-CN" dirty="0"/>
                    <a:t>1. </a:t>
                  </a:r>
                  <a:r>
                    <a:rPr lang="zh-CN" altLang="en-US" dirty="0"/>
                    <a:t>走马灯图片展示</a:t>
                  </a:r>
                </a:p>
                <a:p>
                  <a:pPr algn="ctr">
                    <a:lnSpc>
                      <a:spcPct val="150000"/>
                    </a:lnSpc>
                  </a:pPr>
                  <a:r>
                    <a:rPr lang="en-US" altLang="zh-CN" dirty="0"/>
                    <a:t>2. </a:t>
                  </a:r>
                  <a:r>
                    <a:rPr lang="zh-CN" altLang="en-US" dirty="0"/>
                    <a:t>工程文字介绍</a:t>
                  </a:r>
                </a:p>
              </p:txBody>
            </p:sp>
          </p:grpSp>
        </p:grpSp>
        <p:sp>
          <p:nvSpPr>
            <p:cNvPr id="43" name="iṥḷíďe">
              <a:extLst>
                <a:ext uri="{FF2B5EF4-FFF2-40B4-BE49-F238E27FC236}">
                  <a16:creationId xmlns:a16="http://schemas.microsoft.com/office/drawing/2014/main" id="{B979CC9A-6908-4E87-9A18-3C2E2939E737}"/>
                </a:ext>
              </a:extLst>
            </p:cNvPr>
            <p:cNvSpPr txBox="1"/>
            <p:nvPr/>
          </p:nvSpPr>
          <p:spPr bwMode="auto">
            <a:xfrm>
              <a:off x="1761903" y="4360965"/>
              <a:ext cx="2520281" cy="513120"/>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lgn="r"/>
              <a:r>
                <a:rPr lang="zh-CN" altLang="en-US" sz="2400" b="1" dirty="0"/>
                <a:t>数据展示界面</a:t>
              </a:r>
            </a:p>
          </p:txBody>
        </p:sp>
        <p:sp>
          <p:nvSpPr>
            <p:cNvPr id="44" name="ïŝ1iḓè">
              <a:extLst>
                <a:ext uri="{FF2B5EF4-FFF2-40B4-BE49-F238E27FC236}">
                  <a16:creationId xmlns:a16="http://schemas.microsoft.com/office/drawing/2014/main" id="{35A81F20-5D18-4BF3-A560-BBC654BD96BA}"/>
                </a:ext>
              </a:extLst>
            </p:cNvPr>
            <p:cNvSpPr txBox="1"/>
            <p:nvPr/>
          </p:nvSpPr>
          <p:spPr bwMode="auto">
            <a:xfrm>
              <a:off x="1992106" y="4781144"/>
              <a:ext cx="2450470" cy="1227993"/>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gn="r">
                <a:lnSpc>
                  <a:spcPct val="150000"/>
                </a:lnSpc>
              </a:pPr>
              <a:r>
                <a:rPr lang="en-US" altLang="zh-CN" dirty="0"/>
                <a:t>1. </a:t>
              </a:r>
              <a:r>
                <a:rPr lang="zh-CN" altLang="en-US" dirty="0"/>
                <a:t>实时数据展示框</a:t>
              </a:r>
            </a:p>
            <a:p>
              <a:pPr algn="r">
                <a:lnSpc>
                  <a:spcPct val="150000"/>
                </a:lnSpc>
              </a:pPr>
              <a:r>
                <a:rPr lang="en-US" altLang="zh-CN" dirty="0"/>
                <a:t>2. </a:t>
              </a:r>
              <a:r>
                <a:rPr lang="zh-CN" altLang="en-US" dirty="0"/>
                <a:t>历史数据展示框</a:t>
              </a:r>
            </a:p>
          </p:txBody>
        </p:sp>
        <p:sp>
          <p:nvSpPr>
            <p:cNvPr id="45" name="iṥḷíďe">
              <a:extLst>
                <a:ext uri="{FF2B5EF4-FFF2-40B4-BE49-F238E27FC236}">
                  <a16:creationId xmlns:a16="http://schemas.microsoft.com/office/drawing/2014/main" id="{97E2882A-3B3D-4816-83A9-EC0926AFDE52}"/>
                </a:ext>
              </a:extLst>
            </p:cNvPr>
            <p:cNvSpPr txBox="1"/>
            <p:nvPr/>
          </p:nvSpPr>
          <p:spPr bwMode="auto">
            <a:xfrm>
              <a:off x="7735396" y="4398189"/>
              <a:ext cx="3034100" cy="483363"/>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r>
                <a:rPr lang="zh-CN" altLang="en-US" sz="2400" b="1" dirty="0"/>
                <a:t>机器学习分析界面</a:t>
              </a:r>
            </a:p>
          </p:txBody>
        </p:sp>
        <p:sp>
          <p:nvSpPr>
            <p:cNvPr id="46" name="ïŝ1iḓè">
              <a:extLst>
                <a:ext uri="{FF2B5EF4-FFF2-40B4-BE49-F238E27FC236}">
                  <a16:creationId xmlns:a16="http://schemas.microsoft.com/office/drawing/2014/main" id="{0201C70F-D2D1-45FD-B575-F81568E16808}"/>
                </a:ext>
              </a:extLst>
            </p:cNvPr>
            <p:cNvSpPr txBox="1"/>
            <p:nvPr/>
          </p:nvSpPr>
          <p:spPr bwMode="auto">
            <a:xfrm>
              <a:off x="7796453" y="4886964"/>
              <a:ext cx="4150644" cy="1309092"/>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nSpc>
                  <a:spcPct val="150000"/>
                </a:lnSpc>
              </a:pPr>
              <a:r>
                <a:rPr lang="en-US" altLang="zh-CN" dirty="0"/>
                <a:t>1. </a:t>
              </a:r>
              <a:r>
                <a:rPr lang="zh-CN" altLang="en-US" dirty="0"/>
                <a:t>优化模型介绍</a:t>
              </a:r>
            </a:p>
            <a:p>
              <a:pPr>
                <a:lnSpc>
                  <a:spcPct val="150000"/>
                </a:lnSpc>
              </a:pPr>
              <a:r>
                <a:rPr lang="en-US" altLang="zh-CN" dirty="0"/>
                <a:t>2. </a:t>
              </a:r>
              <a:r>
                <a:rPr lang="zh-CN" altLang="en-US" dirty="0"/>
                <a:t>当前环号及两个模型分析结果</a:t>
              </a:r>
            </a:p>
            <a:p>
              <a:pPr>
                <a:lnSpc>
                  <a:spcPct val="150000"/>
                </a:lnSpc>
              </a:pPr>
              <a:r>
                <a:rPr lang="en-US" altLang="zh-CN" dirty="0"/>
                <a:t>3. </a:t>
              </a:r>
              <a:r>
                <a:rPr lang="zh-CN" altLang="en-US" dirty="0"/>
                <a:t>分析环号展示列表和筛选框</a:t>
              </a:r>
            </a:p>
          </p:txBody>
        </p:sp>
        <p:sp>
          <p:nvSpPr>
            <p:cNvPr id="47" name="iṥḷíďe">
              <a:extLst>
                <a:ext uri="{FF2B5EF4-FFF2-40B4-BE49-F238E27FC236}">
                  <a16:creationId xmlns:a16="http://schemas.microsoft.com/office/drawing/2014/main" id="{A90B6E1B-7411-4DEB-B6A3-6AA008C92DCA}"/>
                </a:ext>
              </a:extLst>
            </p:cNvPr>
            <p:cNvSpPr txBox="1"/>
            <p:nvPr/>
          </p:nvSpPr>
          <p:spPr bwMode="auto">
            <a:xfrm>
              <a:off x="1501657" y="2379650"/>
              <a:ext cx="2520281" cy="412586"/>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lgn="r"/>
              <a:r>
                <a:rPr lang="zh-CN" altLang="en-US" sz="2400" b="1" dirty="0"/>
                <a:t>登录页面</a:t>
              </a:r>
            </a:p>
          </p:txBody>
        </p:sp>
        <p:sp>
          <p:nvSpPr>
            <p:cNvPr id="48" name="ïŝ1iḓè">
              <a:extLst>
                <a:ext uri="{FF2B5EF4-FFF2-40B4-BE49-F238E27FC236}">
                  <a16:creationId xmlns:a16="http://schemas.microsoft.com/office/drawing/2014/main" id="{37E97EB3-BB84-4088-90A7-9466F0206756}"/>
                </a:ext>
              </a:extLst>
            </p:cNvPr>
            <p:cNvSpPr txBox="1"/>
            <p:nvPr/>
          </p:nvSpPr>
          <p:spPr bwMode="auto">
            <a:xfrm>
              <a:off x="853705" y="2848224"/>
              <a:ext cx="3184545" cy="1196708"/>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gn="r">
                <a:lnSpc>
                  <a:spcPct val="150000"/>
                </a:lnSpc>
              </a:pPr>
              <a:r>
                <a:rPr lang="en-US" altLang="zh-CN" dirty="0"/>
                <a:t>1. </a:t>
              </a:r>
              <a:r>
                <a:rPr lang="zh-CN" altLang="en-US" dirty="0"/>
                <a:t>项目</a:t>
              </a:r>
              <a:r>
                <a:rPr lang="en-US" altLang="zh-CN" dirty="0"/>
                <a:t>LOGO</a:t>
              </a:r>
              <a:endParaRPr lang="zh-CN" altLang="en-US" dirty="0"/>
            </a:p>
            <a:p>
              <a:pPr algn="r">
                <a:lnSpc>
                  <a:spcPct val="150000"/>
                </a:lnSpc>
              </a:pPr>
              <a:r>
                <a:rPr lang="en-US" altLang="zh-CN" dirty="0"/>
                <a:t>2. </a:t>
              </a:r>
              <a:r>
                <a:rPr lang="zh-CN" altLang="en-US" dirty="0"/>
                <a:t>登录表单</a:t>
              </a:r>
            </a:p>
          </p:txBody>
        </p:sp>
        <p:sp>
          <p:nvSpPr>
            <p:cNvPr id="49" name="iṥḷíďe">
              <a:extLst>
                <a:ext uri="{FF2B5EF4-FFF2-40B4-BE49-F238E27FC236}">
                  <a16:creationId xmlns:a16="http://schemas.microsoft.com/office/drawing/2014/main" id="{31FE7DF6-4934-4EE6-9CCE-A974A7BA8AE1}"/>
                </a:ext>
              </a:extLst>
            </p:cNvPr>
            <p:cNvSpPr txBox="1"/>
            <p:nvPr/>
          </p:nvSpPr>
          <p:spPr bwMode="auto">
            <a:xfrm>
              <a:off x="8335136" y="2464472"/>
              <a:ext cx="2520281" cy="368989"/>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marL="0" lvl="1"/>
              <a:r>
                <a:rPr lang="zh-CN" altLang="en-US" sz="2400" b="1" dirty="0"/>
                <a:t>注册界面</a:t>
              </a:r>
            </a:p>
          </p:txBody>
        </p:sp>
        <p:sp>
          <p:nvSpPr>
            <p:cNvPr id="50" name="ïŝ1iḓè">
              <a:extLst>
                <a:ext uri="{FF2B5EF4-FFF2-40B4-BE49-F238E27FC236}">
                  <a16:creationId xmlns:a16="http://schemas.microsoft.com/office/drawing/2014/main" id="{85F5CCCA-DE22-4A43-902E-0333B72FEC7B}"/>
                </a:ext>
              </a:extLst>
            </p:cNvPr>
            <p:cNvSpPr txBox="1"/>
            <p:nvPr/>
          </p:nvSpPr>
          <p:spPr bwMode="auto">
            <a:xfrm>
              <a:off x="8607595" y="2923269"/>
              <a:ext cx="3515828" cy="808674"/>
            </a:xfrm>
            <a:prstGeom prst="rect">
              <a:avLst/>
            </a:prstGeom>
            <a:noFill/>
            <a:ln w="9525">
              <a:noFill/>
              <a:miter lim="800000"/>
              <a:headEnd/>
              <a:tailEnd/>
            </a:ln>
          </p:spPr>
          <p:txBody>
            <a:bodyPr wrap="square" lIns="91440" tIns="45720" rIns="91440" bIns="45720" anchor="ctr" anchorCtr="0">
              <a:noAutofit/>
              <a:scene3d>
                <a:camera prst="orthographicFront"/>
                <a:lightRig rig="threePt" dir="t"/>
              </a:scene3d>
              <a:sp3d>
                <a:bevelT w="0" h="0"/>
              </a:sp3d>
            </a:bodyPr>
            <a:lstStyle/>
            <a:p>
              <a:pPr>
                <a:lnSpc>
                  <a:spcPct val="150000"/>
                </a:lnSpc>
              </a:pPr>
              <a:r>
                <a:rPr lang="en-US" altLang="zh-CN" dirty="0"/>
                <a:t>1. </a:t>
              </a:r>
              <a:r>
                <a:rPr lang="zh-CN" altLang="en-US" dirty="0"/>
                <a:t>项目</a:t>
              </a:r>
              <a:r>
                <a:rPr lang="en-US" altLang="zh-CN" dirty="0"/>
                <a:t>LOGO</a:t>
              </a:r>
              <a:endParaRPr lang="zh-CN" altLang="en-US" dirty="0"/>
            </a:p>
            <a:p>
              <a:pPr>
                <a:lnSpc>
                  <a:spcPct val="150000"/>
                </a:lnSpc>
              </a:pPr>
              <a:r>
                <a:rPr lang="en-US" altLang="zh-CN" dirty="0"/>
                <a:t>2. </a:t>
              </a:r>
              <a:r>
                <a:rPr lang="zh-CN" altLang="en-US" dirty="0"/>
                <a:t>注册表单</a:t>
              </a:r>
            </a:p>
          </p:txBody>
        </p:sp>
      </p:grpSp>
      <p:pic>
        <p:nvPicPr>
          <p:cNvPr id="72" name="图片 71">
            <a:extLst>
              <a:ext uri="{FF2B5EF4-FFF2-40B4-BE49-F238E27FC236}">
                <a16:creationId xmlns:a16="http://schemas.microsoft.com/office/drawing/2014/main" id="{45DC7924-FB45-4788-B859-2D3DB71C1F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569" y="293379"/>
            <a:ext cx="5772150" cy="6405846"/>
          </a:xfrm>
          <a:prstGeom prst="rect">
            <a:avLst/>
          </a:prstGeom>
        </p:spPr>
      </p:pic>
      <p:pic>
        <p:nvPicPr>
          <p:cNvPr id="37" name="图片 36">
            <a:extLst>
              <a:ext uri="{FF2B5EF4-FFF2-40B4-BE49-F238E27FC236}">
                <a16:creationId xmlns:a16="http://schemas.microsoft.com/office/drawing/2014/main" id="{2FF11819-7F71-43E3-9D46-B46DAB5D12D6}"/>
              </a:ext>
            </a:extLst>
          </p:cNvPr>
          <p:cNvPicPr>
            <a:picLocks noChangeAspect="1"/>
          </p:cNvPicPr>
          <p:nvPr/>
        </p:nvPicPr>
        <p:blipFill>
          <a:blip r:embed="rId6"/>
          <a:stretch>
            <a:fillRect/>
          </a:stretch>
        </p:blipFill>
        <p:spPr>
          <a:xfrm>
            <a:off x="5099096" y="1856371"/>
            <a:ext cx="6486254" cy="3532887"/>
          </a:xfrm>
          <a:prstGeom prst="rect">
            <a:avLst/>
          </a:prstGeom>
        </p:spPr>
      </p:pic>
      <p:pic>
        <p:nvPicPr>
          <p:cNvPr id="38" name="图片 37">
            <a:extLst>
              <a:ext uri="{FF2B5EF4-FFF2-40B4-BE49-F238E27FC236}">
                <a16:creationId xmlns:a16="http://schemas.microsoft.com/office/drawing/2014/main" id="{89D5DA62-FAA9-45C2-A89C-0ED0A88F9F9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6144" y="1832231"/>
            <a:ext cx="5871021" cy="3546865"/>
          </a:xfrm>
          <a:prstGeom prst="rect">
            <a:avLst/>
          </a:prstGeom>
        </p:spPr>
      </p:pic>
      <p:pic>
        <p:nvPicPr>
          <p:cNvPr id="39" name="图片 38">
            <a:extLst>
              <a:ext uri="{FF2B5EF4-FFF2-40B4-BE49-F238E27FC236}">
                <a16:creationId xmlns:a16="http://schemas.microsoft.com/office/drawing/2014/main" id="{8174C31D-5389-4AAB-8B59-D51FB6AA4A0C}"/>
              </a:ext>
            </a:extLst>
          </p:cNvPr>
          <p:cNvPicPr>
            <a:picLocks noChangeAspect="1"/>
          </p:cNvPicPr>
          <p:nvPr/>
        </p:nvPicPr>
        <p:blipFill>
          <a:blip r:embed="rId8"/>
          <a:stretch>
            <a:fillRect/>
          </a:stretch>
        </p:blipFill>
        <p:spPr>
          <a:xfrm>
            <a:off x="7524026" y="92856"/>
            <a:ext cx="4467167" cy="6806892"/>
          </a:xfrm>
          <a:prstGeom prst="rect">
            <a:avLst/>
          </a:prstGeom>
        </p:spPr>
      </p:pic>
      <p:pic>
        <p:nvPicPr>
          <p:cNvPr id="40" name="图片 39">
            <a:extLst>
              <a:ext uri="{FF2B5EF4-FFF2-40B4-BE49-F238E27FC236}">
                <a16:creationId xmlns:a16="http://schemas.microsoft.com/office/drawing/2014/main" id="{B0AB0B3A-614A-4CCB-8341-573EEC6B9FF1}"/>
              </a:ext>
            </a:extLst>
          </p:cNvPr>
          <p:cNvPicPr>
            <a:picLocks noChangeAspect="1"/>
          </p:cNvPicPr>
          <p:nvPr/>
        </p:nvPicPr>
        <p:blipFill>
          <a:blip r:embed="rId9"/>
          <a:stretch>
            <a:fillRect/>
          </a:stretch>
        </p:blipFill>
        <p:spPr>
          <a:xfrm>
            <a:off x="208590" y="0"/>
            <a:ext cx="5946381" cy="6858000"/>
          </a:xfrm>
          <a:prstGeom prst="rect">
            <a:avLst/>
          </a:prstGeom>
        </p:spPr>
      </p:pic>
    </p:spTree>
    <p:extLst>
      <p:ext uri="{BB962C8B-B14F-4D97-AF65-F5344CB8AC3E}">
        <p14:creationId xmlns:p14="http://schemas.microsoft.com/office/powerpoint/2010/main" val="3435297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72"/>
                                        </p:tgtEl>
                                      </p:cBhvr>
                                    </p:animEffect>
                                    <p:anim calcmode="lin" valueType="num">
                                      <p:cBhvr>
                                        <p:cTn id="14" dur="1000"/>
                                        <p:tgtEl>
                                          <p:spTgt spid="72"/>
                                        </p:tgtEl>
                                        <p:attrNameLst>
                                          <p:attrName>ppt_x</p:attrName>
                                        </p:attrNameLst>
                                      </p:cBhvr>
                                      <p:tavLst>
                                        <p:tav tm="0">
                                          <p:val>
                                            <p:strVal val="ppt_x"/>
                                          </p:val>
                                        </p:tav>
                                        <p:tav tm="100000">
                                          <p:val>
                                            <p:strVal val="ppt_x"/>
                                          </p:val>
                                        </p:tav>
                                      </p:tavLst>
                                    </p:anim>
                                    <p:anim calcmode="lin" valueType="num">
                                      <p:cBhvr>
                                        <p:cTn id="15" dur="1000"/>
                                        <p:tgtEl>
                                          <p:spTgt spid="72"/>
                                        </p:tgtEl>
                                        <p:attrNameLst>
                                          <p:attrName>ppt_y</p:attrName>
                                        </p:attrNameLst>
                                      </p:cBhvr>
                                      <p:tavLst>
                                        <p:tav tm="0">
                                          <p:val>
                                            <p:strVal val="ppt_y"/>
                                          </p:val>
                                        </p:tav>
                                        <p:tav tm="100000">
                                          <p:val>
                                            <p:strVal val="ppt_y+.1"/>
                                          </p:val>
                                        </p:tav>
                                      </p:tavLst>
                                    </p:anim>
                                    <p:set>
                                      <p:cBhvr>
                                        <p:cTn id="16" dur="1" fill="hold">
                                          <p:stCondLst>
                                            <p:cond delay="999"/>
                                          </p:stCondLst>
                                        </p:cTn>
                                        <p:tgtEl>
                                          <p:spTgt spid="7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37"/>
                                        </p:tgtEl>
                                      </p:cBhvr>
                                    </p:animEffect>
                                    <p:anim calcmode="lin" valueType="num">
                                      <p:cBhvr>
                                        <p:cTn id="28" dur="1000"/>
                                        <p:tgtEl>
                                          <p:spTgt spid="37"/>
                                        </p:tgtEl>
                                        <p:attrNameLst>
                                          <p:attrName>ppt_x</p:attrName>
                                        </p:attrNameLst>
                                      </p:cBhvr>
                                      <p:tavLst>
                                        <p:tav tm="0">
                                          <p:val>
                                            <p:strVal val="ppt_x"/>
                                          </p:val>
                                        </p:tav>
                                        <p:tav tm="100000">
                                          <p:val>
                                            <p:strVal val="ppt_x"/>
                                          </p:val>
                                        </p:tav>
                                      </p:tavLst>
                                    </p:anim>
                                    <p:anim calcmode="lin" valueType="num">
                                      <p:cBhvr>
                                        <p:cTn id="29" dur="1000"/>
                                        <p:tgtEl>
                                          <p:spTgt spid="37"/>
                                        </p:tgtEl>
                                        <p:attrNameLst>
                                          <p:attrName>ppt_y</p:attrName>
                                        </p:attrNameLst>
                                      </p:cBhvr>
                                      <p:tavLst>
                                        <p:tav tm="0">
                                          <p:val>
                                            <p:strVal val="ppt_y"/>
                                          </p:val>
                                        </p:tav>
                                        <p:tav tm="100000">
                                          <p:val>
                                            <p:strVal val="ppt_y+.1"/>
                                          </p:val>
                                        </p:tav>
                                      </p:tavLst>
                                    </p:anim>
                                    <p:set>
                                      <p:cBhvr>
                                        <p:cTn id="30" dur="1" fill="hold">
                                          <p:stCondLst>
                                            <p:cond delay="999"/>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38"/>
                                        </p:tgtEl>
                                      </p:cBhvr>
                                    </p:animEffect>
                                    <p:anim calcmode="lin" valueType="num">
                                      <p:cBhvr>
                                        <p:cTn id="42" dur="1000"/>
                                        <p:tgtEl>
                                          <p:spTgt spid="38"/>
                                        </p:tgtEl>
                                        <p:attrNameLst>
                                          <p:attrName>ppt_x</p:attrName>
                                        </p:attrNameLst>
                                      </p:cBhvr>
                                      <p:tavLst>
                                        <p:tav tm="0">
                                          <p:val>
                                            <p:strVal val="ppt_x"/>
                                          </p:val>
                                        </p:tav>
                                        <p:tav tm="100000">
                                          <p:val>
                                            <p:strVal val="ppt_x"/>
                                          </p:val>
                                        </p:tav>
                                      </p:tavLst>
                                    </p:anim>
                                    <p:anim calcmode="lin" valueType="num">
                                      <p:cBhvr>
                                        <p:cTn id="43" dur="1000"/>
                                        <p:tgtEl>
                                          <p:spTgt spid="38"/>
                                        </p:tgtEl>
                                        <p:attrNameLst>
                                          <p:attrName>ppt_y</p:attrName>
                                        </p:attrNameLst>
                                      </p:cBhvr>
                                      <p:tavLst>
                                        <p:tav tm="0">
                                          <p:val>
                                            <p:strVal val="ppt_y"/>
                                          </p:val>
                                        </p:tav>
                                        <p:tav tm="100000">
                                          <p:val>
                                            <p:strVal val="ppt_y+.1"/>
                                          </p:val>
                                        </p:tav>
                                      </p:tavLst>
                                    </p:anim>
                                    <p:set>
                                      <p:cBhvr>
                                        <p:cTn id="44" dur="1" fill="hold">
                                          <p:stCondLst>
                                            <p:cond delay="999"/>
                                          </p:stCondLst>
                                        </p:cTn>
                                        <p:tgtEl>
                                          <p:spTgt spid="3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1000"/>
                                        <p:tgtEl>
                                          <p:spTgt spid="39"/>
                                        </p:tgtEl>
                                      </p:cBhvr>
                                    </p:animEffect>
                                    <p:anim calcmode="lin" valueType="num">
                                      <p:cBhvr>
                                        <p:cTn id="56" dur="1000"/>
                                        <p:tgtEl>
                                          <p:spTgt spid="39"/>
                                        </p:tgtEl>
                                        <p:attrNameLst>
                                          <p:attrName>ppt_x</p:attrName>
                                        </p:attrNameLst>
                                      </p:cBhvr>
                                      <p:tavLst>
                                        <p:tav tm="0">
                                          <p:val>
                                            <p:strVal val="ppt_x"/>
                                          </p:val>
                                        </p:tav>
                                        <p:tav tm="100000">
                                          <p:val>
                                            <p:strVal val="ppt_x"/>
                                          </p:val>
                                        </p:tav>
                                      </p:tavLst>
                                    </p:anim>
                                    <p:anim calcmode="lin" valueType="num">
                                      <p:cBhvr>
                                        <p:cTn id="57" dur="1000"/>
                                        <p:tgtEl>
                                          <p:spTgt spid="39"/>
                                        </p:tgtEl>
                                        <p:attrNameLst>
                                          <p:attrName>ppt_y</p:attrName>
                                        </p:attrNameLst>
                                      </p:cBhvr>
                                      <p:tavLst>
                                        <p:tav tm="0">
                                          <p:val>
                                            <p:strVal val="ppt_y"/>
                                          </p:val>
                                        </p:tav>
                                        <p:tav tm="100000">
                                          <p:val>
                                            <p:strVal val="ppt_y+.1"/>
                                          </p:val>
                                        </p:tav>
                                      </p:tavLst>
                                    </p:anim>
                                    <p:set>
                                      <p:cBhvr>
                                        <p:cTn id="58" dur="1" fill="hold">
                                          <p:stCondLst>
                                            <p:cond delay="999"/>
                                          </p:stCondLst>
                                        </p:cTn>
                                        <p:tgtEl>
                                          <p:spTgt spid="3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1000"/>
                                        <p:tgtEl>
                                          <p:spTgt spid="40"/>
                                        </p:tgtEl>
                                      </p:cBhvr>
                                    </p:animEffect>
                                    <p:anim calcmode="lin" valueType="num">
                                      <p:cBhvr>
                                        <p:cTn id="64" dur="1000" fill="hold"/>
                                        <p:tgtEl>
                                          <p:spTgt spid="40"/>
                                        </p:tgtEl>
                                        <p:attrNameLst>
                                          <p:attrName>ppt_x</p:attrName>
                                        </p:attrNameLst>
                                      </p:cBhvr>
                                      <p:tavLst>
                                        <p:tav tm="0">
                                          <p:val>
                                            <p:strVal val="#ppt_x"/>
                                          </p:val>
                                        </p:tav>
                                        <p:tav tm="100000">
                                          <p:val>
                                            <p:strVal val="#ppt_x"/>
                                          </p:val>
                                        </p:tav>
                                      </p:tavLst>
                                    </p:anim>
                                    <p:anim calcmode="lin" valueType="num">
                                      <p:cBhvr>
                                        <p:cTn id="6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40"/>
                                        </p:tgtEl>
                                      </p:cBhvr>
                                    </p:animEffect>
                                    <p:anim calcmode="lin" valueType="num">
                                      <p:cBhvr>
                                        <p:cTn id="70" dur="1000"/>
                                        <p:tgtEl>
                                          <p:spTgt spid="40"/>
                                        </p:tgtEl>
                                        <p:attrNameLst>
                                          <p:attrName>ppt_x</p:attrName>
                                        </p:attrNameLst>
                                      </p:cBhvr>
                                      <p:tavLst>
                                        <p:tav tm="0">
                                          <p:val>
                                            <p:strVal val="ppt_x"/>
                                          </p:val>
                                        </p:tav>
                                        <p:tav tm="100000">
                                          <p:val>
                                            <p:strVal val="ppt_x"/>
                                          </p:val>
                                        </p:tav>
                                      </p:tavLst>
                                    </p:anim>
                                    <p:anim calcmode="lin" valueType="num">
                                      <p:cBhvr>
                                        <p:cTn id="71" dur="1000"/>
                                        <p:tgtEl>
                                          <p:spTgt spid="40"/>
                                        </p:tgtEl>
                                        <p:attrNameLst>
                                          <p:attrName>ppt_y</p:attrName>
                                        </p:attrNameLst>
                                      </p:cBhvr>
                                      <p:tavLst>
                                        <p:tav tm="0">
                                          <p:val>
                                            <p:strVal val="ppt_y"/>
                                          </p:val>
                                        </p:tav>
                                        <p:tav tm="100000">
                                          <p:val>
                                            <p:strVal val="ppt_y+.1"/>
                                          </p:val>
                                        </p:tav>
                                      </p:tavLst>
                                    </p:anim>
                                    <p:set>
                                      <p:cBhvr>
                                        <p:cTn id="72" dur="1" fill="hold">
                                          <p:stCondLst>
                                            <p:cond delay="9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2</a:t>
            </a:r>
            <a:endParaRPr lang="zh-CN" altLang="en-US" sz="13800" b="1" dirty="0">
              <a:solidFill>
                <a:schemeClr val="bg1"/>
              </a:solidFill>
              <a:cs typeface="+mn-ea"/>
              <a:sym typeface="+mn-lt"/>
            </a:endParaRPr>
          </a:p>
        </p:txBody>
      </p:sp>
      <p:sp>
        <p:nvSpPr>
          <p:cNvPr id="8" name="文本框 7"/>
          <p:cNvSpPr txBox="1"/>
          <p:nvPr/>
        </p:nvSpPr>
        <p:spPr>
          <a:xfrm>
            <a:off x="4748594" y="2447459"/>
            <a:ext cx="4160737" cy="769441"/>
          </a:xfrm>
          <a:prstGeom prst="rect">
            <a:avLst/>
          </a:prstGeom>
          <a:noFill/>
        </p:spPr>
        <p:txBody>
          <a:bodyPr wrap="square" rtlCol="0">
            <a:spAutoFit/>
          </a:bodyPr>
          <a:lstStyle/>
          <a:p>
            <a:pPr algn="dist"/>
            <a:r>
              <a:rPr lang="zh-CN" altLang="en-US" sz="4400" dirty="0">
                <a:solidFill>
                  <a:srgbClr val="1C4885"/>
                </a:solidFill>
                <a:cs typeface="+mn-ea"/>
                <a:sym typeface="+mn-lt"/>
              </a:rPr>
              <a:t>单元测试</a:t>
            </a:r>
          </a:p>
        </p:txBody>
      </p:sp>
      <p:cxnSp>
        <p:nvCxnSpPr>
          <p:cNvPr id="9" name="直接连接符 8"/>
          <p:cNvCxnSpPr/>
          <p:nvPr/>
        </p:nvCxnSpPr>
        <p:spPr>
          <a:xfrm>
            <a:off x="4663554" y="3428999"/>
            <a:ext cx="111240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838700" y="3664596"/>
            <a:ext cx="4070631" cy="348371"/>
          </a:xfrm>
          <a:prstGeom prst="rect">
            <a:avLst/>
          </a:prstGeom>
          <a:noFill/>
        </p:spPr>
        <p:txBody>
          <a:bodyPr wrap="square" rtlCol="0">
            <a:spAutoFit/>
          </a:bodyPr>
          <a:lstStyle/>
          <a:p>
            <a:pPr algn="dist" rtl="0"/>
            <a:r>
              <a:rPr lang="en-US" altLang="zh-CN" sz="1600" b="0" i="0" dirty="0">
                <a:solidFill>
                  <a:srgbClr val="333333"/>
                </a:solidFill>
                <a:effectLst/>
                <a:latin typeface="Arial" panose="020B0604020202020204" pitchFamily="34" charset="0"/>
              </a:rPr>
              <a:t>Unit testing</a:t>
            </a:r>
          </a:p>
        </p:txBody>
      </p:sp>
      <p:pic>
        <p:nvPicPr>
          <p:cNvPr id="11" name="图片 10">
            <a:extLst>
              <a:ext uri="{FF2B5EF4-FFF2-40B4-BE49-F238E27FC236}">
                <a16:creationId xmlns:a16="http://schemas.microsoft.com/office/drawing/2014/main" id="{E35C0867-74A5-41FA-9A27-AC15E2E587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466" y="732809"/>
            <a:ext cx="955775" cy="958728"/>
          </a:xfrm>
          <a:prstGeom prst="rect">
            <a:avLst/>
          </a:prstGeom>
        </p:spPr>
      </p:pic>
    </p:spTree>
    <p:extLst>
      <p:ext uri="{BB962C8B-B14F-4D97-AF65-F5344CB8AC3E}">
        <p14:creationId xmlns:p14="http://schemas.microsoft.com/office/powerpoint/2010/main" val="2528720568"/>
      </p:ext>
    </p:extLst>
  </p:cSld>
  <p:clrMapOvr>
    <a:masterClrMapping/>
  </p:clrMapOvr>
  <mc:AlternateContent xmlns:mc="http://schemas.openxmlformats.org/markup-compatibility/2006" xmlns:p14="http://schemas.microsoft.com/office/powerpoint/2010/main">
    <mc:Choice Requires="p14">
      <p:transition spd="med" p14:dur="700" advTm="2518">
        <p:fade/>
      </p:transition>
    </mc:Choice>
    <mc:Fallback xmlns="">
      <p:transition spd="med" advTm="251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9" y="361596"/>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静态测试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9" y="840662"/>
            <a:ext cx="1829026"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Static testing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13" name="图片 12">
            <a:extLst>
              <a:ext uri="{FF2B5EF4-FFF2-40B4-BE49-F238E27FC236}">
                <a16:creationId xmlns:a16="http://schemas.microsoft.com/office/drawing/2014/main" id="{8D15184A-BD31-42B3-9F21-C0DA357E984E}"/>
              </a:ext>
            </a:extLst>
          </p:cNvPr>
          <p:cNvPicPr>
            <a:picLocks noChangeAspect="1"/>
          </p:cNvPicPr>
          <p:nvPr/>
        </p:nvPicPr>
        <p:blipFill>
          <a:blip r:embed="rId4"/>
          <a:stretch>
            <a:fillRect/>
          </a:stretch>
        </p:blipFill>
        <p:spPr>
          <a:xfrm>
            <a:off x="796413" y="2281233"/>
            <a:ext cx="4639792" cy="1928817"/>
          </a:xfrm>
          <a:prstGeom prst="rect">
            <a:avLst/>
          </a:prstGeom>
        </p:spPr>
      </p:pic>
      <p:pic>
        <p:nvPicPr>
          <p:cNvPr id="15" name="图片 14">
            <a:extLst>
              <a:ext uri="{FF2B5EF4-FFF2-40B4-BE49-F238E27FC236}">
                <a16:creationId xmlns:a16="http://schemas.microsoft.com/office/drawing/2014/main" id="{5F75D155-CA3F-DF66-5E77-904E15A66341}"/>
              </a:ext>
            </a:extLst>
          </p:cNvPr>
          <p:cNvPicPr>
            <a:picLocks noChangeAspect="1"/>
          </p:cNvPicPr>
          <p:nvPr/>
        </p:nvPicPr>
        <p:blipFill>
          <a:blip r:embed="rId5"/>
          <a:stretch>
            <a:fillRect/>
          </a:stretch>
        </p:blipFill>
        <p:spPr>
          <a:xfrm>
            <a:off x="5645933" y="2016642"/>
            <a:ext cx="4923214" cy="1535910"/>
          </a:xfrm>
          <a:prstGeom prst="rect">
            <a:avLst/>
          </a:prstGeom>
        </p:spPr>
      </p:pic>
      <p:pic>
        <p:nvPicPr>
          <p:cNvPr id="18" name="图片 17">
            <a:extLst>
              <a:ext uri="{FF2B5EF4-FFF2-40B4-BE49-F238E27FC236}">
                <a16:creationId xmlns:a16="http://schemas.microsoft.com/office/drawing/2014/main" id="{C652BB86-0845-B538-BA43-A3DF70FB1ABC}"/>
              </a:ext>
            </a:extLst>
          </p:cNvPr>
          <p:cNvPicPr>
            <a:picLocks noChangeAspect="1"/>
          </p:cNvPicPr>
          <p:nvPr/>
        </p:nvPicPr>
        <p:blipFill>
          <a:blip r:embed="rId6"/>
          <a:stretch>
            <a:fillRect/>
          </a:stretch>
        </p:blipFill>
        <p:spPr>
          <a:xfrm>
            <a:off x="5645932" y="4098202"/>
            <a:ext cx="5996745" cy="1712048"/>
          </a:xfrm>
          <a:prstGeom prst="rect">
            <a:avLst/>
          </a:prstGeom>
        </p:spPr>
      </p:pic>
    </p:spTree>
    <p:extLst>
      <p:ext uri="{BB962C8B-B14F-4D97-AF65-F5344CB8AC3E}">
        <p14:creationId xmlns:p14="http://schemas.microsoft.com/office/powerpoint/2010/main" val="410697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9" y="361596"/>
            <a:ext cx="2538453" cy="523220"/>
          </a:xfrm>
          <a:prstGeom prst="rect">
            <a:avLst/>
          </a:prstGeom>
          <a:noFill/>
        </p:spPr>
        <p:txBody>
          <a:bodyPr wrap="square" rtlCol="0">
            <a:spAutoFit/>
          </a:bodyPr>
          <a:lstStyle/>
          <a:p>
            <a:r>
              <a:rPr lang="zh-CN" altLang="en-US" sz="2800" dirty="0">
                <a:solidFill>
                  <a:schemeClr val="tx1">
                    <a:lumMod val="85000"/>
                    <a:lumOff val="15000"/>
                  </a:schemeClr>
                </a:solidFill>
                <a:cs typeface="+mn-ea"/>
                <a:sym typeface="+mn-lt"/>
              </a:rPr>
              <a:t>静态测试</a:t>
            </a:r>
            <a:endParaRPr lang="en-US" altLang="zh-CN" sz="2800" dirty="0">
              <a:solidFill>
                <a:schemeClr val="tx1">
                  <a:lumMod val="85000"/>
                  <a:lumOff val="15000"/>
                </a:schemeClr>
              </a:solidFill>
              <a:cs typeface="+mn-ea"/>
              <a:sym typeface="+mn-lt"/>
            </a:endParaRPr>
          </a:p>
        </p:txBody>
      </p:sp>
      <p:sp>
        <p:nvSpPr>
          <p:cNvPr id="5" name="文本框 4"/>
          <p:cNvSpPr txBox="1"/>
          <p:nvPr/>
        </p:nvSpPr>
        <p:spPr>
          <a:xfrm>
            <a:off x="904649" y="840662"/>
            <a:ext cx="1829026" cy="307777"/>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Static testing</a:t>
            </a:r>
            <a:endParaRPr lang="zh-CN" altLang="en-US" sz="1400" dirty="0">
              <a:solidFill>
                <a:schemeClr val="tx1">
                  <a:lumMod val="85000"/>
                  <a:lumOff val="15000"/>
                </a:schemeClr>
              </a:solidFill>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299786-6493-41D5-A37D-E4FD7DD272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575" y="512264"/>
            <a:ext cx="955775" cy="958728"/>
          </a:xfrm>
          <a:prstGeom prst="rect">
            <a:avLst/>
          </a:prstGeom>
        </p:spPr>
      </p:pic>
      <p:pic>
        <p:nvPicPr>
          <p:cNvPr id="3" name="图片 2">
            <a:extLst>
              <a:ext uri="{FF2B5EF4-FFF2-40B4-BE49-F238E27FC236}">
                <a16:creationId xmlns:a16="http://schemas.microsoft.com/office/drawing/2014/main" id="{1A28EE10-0953-EA12-2909-5763300993B9}"/>
              </a:ext>
            </a:extLst>
          </p:cNvPr>
          <p:cNvPicPr>
            <a:picLocks noChangeAspect="1"/>
          </p:cNvPicPr>
          <p:nvPr/>
        </p:nvPicPr>
        <p:blipFill>
          <a:blip r:embed="rId4"/>
          <a:stretch>
            <a:fillRect/>
          </a:stretch>
        </p:blipFill>
        <p:spPr>
          <a:xfrm>
            <a:off x="796413" y="1909771"/>
            <a:ext cx="4178290" cy="1781174"/>
          </a:xfrm>
          <a:prstGeom prst="rect">
            <a:avLst/>
          </a:prstGeom>
        </p:spPr>
      </p:pic>
      <p:pic>
        <p:nvPicPr>
          <p:cNvPr id="10" name="图片 9">
            <a:extLst>
              <a:ext uri="{FF2B5EF4-FFF2-40B4-BE49-F238E27FC236}">
                <a16:creationId xmlns:a16="http://schemas.microsoft.com/office/drawing/2014/main" id="{4D77B214-8D02-EB60-9752-2D4867091B73}"/>
              </a:ext>
            </a:extLst>
          </p:cNvPr>
          <p:cNvPicPr>
            <a:picLocks noChangeAspect="1"/>
          </p:cNvPicPr>
          <p:nvPr/>
        </p:nvPicPr>
        <p:blipFill>
          <a:blip r:embed="rId5"/>
          <a:stretch>
            <a:fillRect/>
          </a:stretch>
        </p:blipFill>
        <p:spPr>
          <a:xfrm>
            <a:off x="3763232" y="3045402"/>
            <a:ext cx="8026986" cy="3384171"/>
          </a:xfrm>
          <a:prstGeom prst="rect">
            <a:avLst/>
          </a:prstGeom>
        </p:spPr>
      </p:pic>
    </p:spTree>
    <p:extLst>
      <p:ext uri="{BB962C8B-B14F-4D97-AF65-F5344CB8AC3E}">
        <p14:creationId xmlns:p14="http://schemas.microsoft.com/office/powerpoint/2010/main" val="243104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37">
        <p159:morph option="byObject"/>
      </p:transition>
    </mc:Choice>
    <mc:Fallback xmlns="">
      <p:transition spd="slow" advTm="3637">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9|5.1|6.1|12.1"/>
</p:tagLst>
</file>

<file path=ppt/tags/tag2.xml><?xml version="1.0" encoding="utf-8"?>
<p:tagLst xmlns:a="http://schemas.openxmlformats.org/drawingml/2006/main" xmlns:r="http://schemas.openxmlformats.org/officeDocument/2006/relationships" xmlns:p="http://schemas.openxmlformats.org/presentationml/2006/main">
  <p:tag name="TIMING" val="|0.9|5.1|6.1|12.1"/>
</p:tagLst>
</file>

<file path=ppt/tags/tag3.xml><?xml version="1.0" encoding="utf-8"?>
<p:tagLst xmlns:a="http://schemas.openxmlformats.org/drawingml/2006/main" xmlns:r="http://schemas.openxmlformats.org/officeDocument/2006/relationships" xmlns:p="http://schemas.openxmlformats.org/presentationml/2006/main">
  <p:tag name="ISLIDE.DIAGRAM" val="#1059"/>
</p:tagLst>
</file>

<file path=ppt/tags/tag4.xml><?xml version="1.0" encoding="utf-8"?>
<p:tagLst xmlns:a="http://schemas.openxmlformats.org/drawingml/2006/main" xmlns:r="http://schemas.openxmlformats.org/officeDocument/2006/relationships" xmlns:p="http://schemas.openxmlformats.org/presentationml/2006/main">
  <p:tag name="ISLIDE.VECTOR" val="78ed491c-4f77-41b8-8d7e-11627c0db31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3362</TotalTime>
  <Words>3344</Words>
  <Application>Microsoft Office PowerPoint</Application>
  <PresentationFormat>宽屏</PresentationFormat>
  <Paragraphs>308</Paragraphs>
  <Slides>45</Slides>
  <Notes>45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等线</vt:lpstr>
      <vt:lpstr>等线 Light</vt:lpstr>
      <vt:lpstr>华文中宋</vt:lpstr>
      <vt:lpstr>微软雅黑</vt:lpstr>
      <vt:lpstr>Arial</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杨晶</dc:creator>
  <cp:lastModifiedBy>杨 晶</cp:lastModifiedBy>
  <cp:revision>48</cp:revision>
  <dcterms:created xsi:type="dcterms:W3CDTF">2021-12-21T04:51:36Z</dcterms:created>
  <dcterms:modified xsi:type="dcterms:W3CDTF">2022-06-19T04:20:06Z</dcterms:modified>
</cp:coreProperties>
</file>